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6386-58D3-4F8B-B8BC-08175DCA2D9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D8BF-2D21-44EF-B8FC-9A7DE6DFA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312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6386-58D3-4F8B-B8BC-08175DCA2D9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D8BF-2D21-44EF-B8FC-9A7DE6DFA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62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6386-58D3-4F8B-B8BC-08175DCA2D9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D8BF-2D21-44EF-B8FC-9A7DE6DFA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505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6386-58D3-4F8B-B8BC-08175DCA2D9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D8BF-2D21-44EF-B8FC-9A7DE6DFA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909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6386-58D3-4F8B-B8BC-08175DCA2D9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D8BF-2D21-44EF-B8FC-9A7DE6DFA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675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6386-58D3-4F8B-B8BC-08175DCA2D9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D8BF-2D21-44EF-B8FC-9A7DE6DFA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147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6386-58D3-4F8B-B8BC-08175DCA2D9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D8BF-2D21-44EF-B8FC-9A7DE6DFA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076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6386-58D3-4F8B-B8BC-08175DCA2D9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D8BF-2D21-44EF-B8FC-9A7DE6DFA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392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6386-58D3-4F8B-B8BC-08175DCA2D9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D8BF-2D21-44EF-B8FC-9A7DE6DFA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008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6386-58D3-4F8B-B8BC-08175DCA2D9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D8BF-2D21-44EF-B8FC-9A7DE6DFA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129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C6386-58D3-4F8B-B8BC-08175DCA2D9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5D8BF-2D21-44EF-B8FC-9A7DE6DFA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056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C6386-58D3-4F8B-B8BC-08175DCA2D97}" type="datetimeFigureOut">
              <a:rPr lang="en-US" smtClean="0"/>
              <a:t>11/18/2018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5D8BF-2D21-44EF-B8FC-9A7DE6DFA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361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44.png"/><Relationship Id="rId10" Type="http://schemas.openxmlformats.org/officeDocument/2006/relationships/image" Target="../media/image49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58.png"/><Relationship Id="rId7" Type="http://schemas.openxmlformats.org/officeDocument/2006/relationships/image" Target="../media/image62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4" Type="http://schemas.openxmlformats.org/officeDocument/2006/relationships/image" Target="../media/image59.png"/><Relationship Id="rId9" Type="http://schemas.openxmlformats.org/officeDocument/2006/relationships/image" Target="../media/image63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13" Type="http://schemas.openxmlformats.org/officeDocument/2006/relationships/image" Target="../media/image76.png"/><Relationship Id="rId3" Type="http://schemas.openxmlformats.org/officeDocument/2006/relationships/image" Target="../media/image66.png"/><Relationship Id="rId7" Type="http://schemas.openxmlformats.org/officeDocument/2006/relationships/image" Target="../media/image70.png"/><Relationship Id="rId12" Type="http://schemas.openxmlformats.org/officeDocument/2006/relationships/image" Target="../media/image75.png"/><Relationship Id="rId2" Type="http://schemas.openxmlformats.org/officeDocument/2006/relationships/image" Target="../media/image6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9.png"/><Relationship Id="rId11" Type="http://schemas.openxmlformats.org/officeDocument/2006/relationships/image" Target="../media/image74.png"/><Relationship Id="rId5" Type="http://schemas.openxmlformats.org/officeDocument/2006/relationships/image" Target="../media/image68.png"/><Relationship Id="rId15" Type="http://schemas.openxmlformats.org/officeDocument/2006/relationships/image" Target="../media/image78.png"/><Relationship Id="rId10" Type="http://schemas.openxmlformats.org/officeDocument/2006/relationships/image" Target="../media/image73.png"/><Relationship Id="rId4" Type="http://schemas.openxmlformats.org/officeDocument/2006/relationships/image" Target="../media/image67.png"/><Relationship Id="rId9" Type="http://schemas.openxmlformats.org/officeDocument/2006/relationships/image" Target="../media/image72.png"/><Relationship Id="rId14" Type="http://schemas.openxmlformats.org/officeDocument/2006/relationships/image" Target="../media/image7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03400" y="609602"/>
            <a:ext cx="8420100" cy="1470025"/>
          </a:xfrm>
        </p:spPr>
        <p:txBody>
          <a:bodyPr>
            <a:normAutofit fontScale="90000"/>
          </a:bodyPr>
          <a:lstStyle/>
          <a:p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Highway Materials</a:t>
            </a:r>
            <a:b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Lecture - 15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28900" y="2286000"/>
            <a:ext cx="6934200" cy="3048000"/>
          </a:xfrm>
        </p:spPr>
        <p:txBody>
          <a:bodyPr>
            <a:noAutofit/>
          </a:bodyPr>
          <a:lstStyle/>
          <a:p>
            <a:r>
              <a:rPr lang="en-US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Designed and presented </a:t>
            </a:r>
          </a:p>
          <a:p>
            <a:r>
              <a:rPr lang="en-US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By</a:t>
            </a:r>
          </a:p>
          <a:p>
            <a:r>
              <a:rPr lang="en-US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Asst. Prof. Dr. Raquim Nihad Zehawi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3155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4099" y="61557"/>
            <a:ext cx="1654620" cy="4616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8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29512" y="1600200"/>
            <a:ext cx="67120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asphalt mixture has the following aggregate and asphalt properties. </a:t>
            </a:r>
            <a:endParaRPr lang="ar-IQ" dirty="0"/>
          </a:p>
        </p:txBody>
      </p:sp>
      <p:sp>
        <p:nvSpPr>
          <p:cNvPr id="6" name="Rectangle 5"/>
          <p:cNvSpPr/>
          <p:nvPr/>
        </p:nvSpPr>
        <p:spPr>
          <a:xfrm>
            <a:off x="1429512" y="2107659"/>
            <a:ext cx="3704860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aggregate gradation is as follows:</a:t>
            </a:r>
          </a:p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Sieve size	% passing</a:t>
            </a:r>
          </a:p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1”		      100</a:t>
            </a:r>
          </a:p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No.4 		        45</a:t>
            </a:r>
          </a:p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No.200	          5</a:t>
            </a:r>
            <a:endParaRPr lang="ar-IQ" dirty="0"/>
          </a:p>
        </p:txBody>
      </p:sp>
      <p:sp>
        <p:nvSpPr>
          <p:cNvPr id="7" name="Rectangle 6"/>
          <p:cNvSpPr/>
          <p:nvPr/>
        </p:nvSpPr>
        <p:spPr>
          <a:xfrm>
            <a:off x="5321101" y="2121650"/>
            <a:ext cx="3199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course aggregate  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Gs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2.64</a:t>
            </a:r>
            <a:endParaRPr lang="ar-IQ" dirty="0"/>
          </a:p>
        </p:txBody>
      </p:sp>
      <p:sp>
        <p:nvSpPr>
          <p:cNvPr id="9" name="Rectangle 8"/>
          <p:cNvSpPr/>
          <p:nvPr/>
        </p:nvSpPr>
        <p:spPr>
          <a:xfrm>
            <a:off x="5358705" y="2490982"/>
            <a:ext cx="3187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fine aggregate      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Gs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2.67</a:t>
            </a:r>
            <a:endParaRPr lang="ar-IQ" dirty="0"/>
          </a:p>
        </p:txBody>
      </p:sp>
      <p:sp>
        <p:nvSpPr>
          <p:cNvPr id="10" name="Rectangle 9"/>
          <p:cNvSpPr/>
          <p:nvPr/>
        </p:nvSpPr>
        <p:spPr>
          <a:xfrm>
            <a:off x="5358705" y="2876563"/>
            <a:ext cx="3187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filler                     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Gs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3.10</a:t>
            </a:r>
            <a:endParaRPr lang="ar-IQ" dirty="0"/>
          </a:p>
        </p:txBody>
      </p:sp>
      <p:sp>
        <p:nvSpPr>
          <p:cNvPr id="12" name="Rectangle 11"/>
          <p:cNvSpPr/>
          <p:nvPr/>
        </p:nvSpPr>
        <p:spPr>
          <a:xfrm>
            <a:off x="5358705" y="3245895"/>
            <a:ext cx="3199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asphalt (40 – 50)  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Gs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1.04</a:t>
            </a:r>
            <a:endParaRPr lang="ar-IQ" dirty="0"/>
          </a:p>
        </p:txBody>
      </p:sp>
      <p:sp>
        <p:nvSpPr>
          <p:cNvPr id="14" name="Rectangle 13"/>
          <p:cNvSpPr/>
          <p:nvPr/>
        </p:nvSpPr>
        <p:spPr>
          <a:xfrm>
            <a:off x="1334950" y="3633424"/>
            <a:ext cx="9207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asphalt concrete that contains 5% asphalt, the maximum specific gravity   max Gm = 2.49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3036902" y="61557"/>
                <a:ext cx="8012098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Determine the percentages of air voids, voids in mineral aggregate, and voids filled with asphalt for an asphalt mix having the same material but the asphalt content is 5.7% and the core from the pavement layer has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𝑖𝑛</m:t>
                          </m:r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𝑎𝑖𝑟</m:t>
                          </m:r>
                        </m:sub>
                      </m:sSub>
                      <m:r>
                        <a:rPr lang="en-US" sz="2000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1200</m:t>
                      </m:r>
                      <m:r>
                        <a:rPr lang="en-US" sz="2000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000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gm</m:t>
                      </m:r>
                      <m:r>
                        <a:rPr lang="en-US" sz="2000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 &amp;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𝑖𝑛</m:t>
                          </m:r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𝑤𝑎𝑡𝑒𝑟</m:t>
                          </m:r>
                        </m:sub>
                      </m:sSub>
                      <m:r>
                        <a:rPr lang="en-US" sz="2000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692</m:t>
                      </m:r>
                      <m:r>
                        <m:rPr>
                          <m:sty m:val="p"/>
                        </m:rPr>
                        <a:rPr lang="en-US" sz="2000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gm</m:t>
                      </m:r>
                    </m:oMath>
                  </m:oMathPara>
                </a14:m>
                <a:endParaRPr lang="ar-IQ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6902" y="61557"/>
                <a:ext cx="8012098" cy="1323439"/>
              </a:xfrm>
              <a:prstGeom prst="rect">
                <a:avLst/>
              </a:prstGeom>
              <a:blipFill rotWithShape="0">
                <a:blip r:embed="rId2"/>
                <a:stretch>
                  <a:fillRect l="-760" t="-2304" b="-23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1141117" y="5418099"/>
                <a:ext cx="4951868" cy="10213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𝐵𝑢𝑙𝑘</m:t>
                          </m:r>
                          <m: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000" i="1" dirty="0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100</m:t>
                          </m:r>
                        </m:num>
                        <m:den>
                          <m:f>
                            <m:fPr>
                              <m:ctrlP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% </m:t>
                              </m:r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𝑐𝑜𝑢𝑟𝑐𝑒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𝑠</m:t>
                                  </m:r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(</m:t>
                                  </m:r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𝑐𝑜𝑢𝑟𝑐𝑒</m:t>
                                  </m:r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% </m:t>
                              </m:r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𝑓𝑖𝑛𝑒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𝑠</m:t>
                                  </m:r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(</m:t>
                                  </m:r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𝑓𝑖𝑛𝑒</m:t>
                                  </m:r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% </m:t>
                              </m:r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𝑓𝑖𝑙𝑙𝑒𝑟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𝑠</m:t>
                                  </m:r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(</m:t>
                                  </m:r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𝑓𝑖𝑙𝑙𝑒𝑟</m:t>
                                  </m:r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</m:oMath>
                  </m:oMathPara>
                </a14:m>
                <a:endParaRPr lang="ar-IQ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117" y="5418099"/>
                <a:ext cx="4951868" cy="102137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6092986" y="5372670"/>
                <a:ext cx="3383555" cy="9251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100</m:t>
                          </m:r>
                        </m:num>
                        <m:den>
                          <m:f>
                            <m:fPr>
                              <m:ctrlP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55</m:t>
                              </m:r>
                            </m:num>
                            <m:den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.</m:t>
                              </m:r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64</m:t>
                              </m:r>
                            </m:den>
                          </m:f>
                          <m: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40</m:t>
                              </m:r>
                            </m:num>
                            <m:den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.</m:t>
                              </m:r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67</m:t>
                              </m:r>
                            </m:den>
                          </m:f>
                          <m: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.</m:t>
                              </m:r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den>
                          </m:f>
                        </m:den>
                      </m:f>
                      <m:r>
                        <a:rPr lang="en-US" sz="2000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US" sz="2000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000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672</m:t>
                      </m:r>
                    </m:oMath>
                  </m:oMathPara>
                </a14:m>
                <a:endParaRPr lang="ar-IQ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2986" y="5372670"/>
                <a:ext cx="3383555" cy="92512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1230309" y="4343400"/>
            <a:ext cx="1095172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  <a:endParaRPr lang="ar-IQ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064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295400" y="228831"/>
                <a:ext cx="3236142" cy="97071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effective</m:t>
                          </m:r>
                        </m:fName>
                        <m:e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100</m:t>
                              </m:r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num>
                            <m:den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100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𝑚𝑎𝑥</m:t>
                                  </m:r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𝐺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𝑚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𝐺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</m:den>
                              </m:f>
                            </m:den>
                          </m:f>
                        </m:e>
                      </m:func>
                    </m:oMath>
                  </m:oMathPara>
                </a14:m>
                <a:endParaRPr lang="ar-IQ" sz="2000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228831"/>
                <a:ext cx="3236142" cy="97071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4800600" y="248485"/>
                <a:ext cx="4066626" cy="931409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effective</m:t>
                          </m:r>
                        </m:fName>
                        <m:e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100</m:t>
                              </m:r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num>
                            <m:den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100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.</m:t>
                                  </m:r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49</m:t>
                                  </m:r>
                                </m:den>
                              </m:f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.</m:t>
                                  </m:r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04</m:t>
                                  </m:r>
                                </m:den>
                              </m:f>
                            </m:den>
                          </m:f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687</m:t>
                          </m:r>
                        </m:e>
                      </m:func>
                    </m:oMath>
                  </m:oMathPara>
                </a14:m>
                <a:endParaRPr lang="ar-IQ" sz="2000" dirty="0"/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248485"/>
                <a:ext cx="4066626" cy="93140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9296400" y="391022"/>
            <a:ext cx="14436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property is constant</a:t>
            </a:r>
            <a:endParaRPr lang="ar-IQ" dirty="0"/>
          </a:p>
        </p:txBody>
      </p:sp>
      <p:sp>
        <p:nvSpPr>
          <p:cNvPr id="7" name="Rectangle 6"/>
          <p:cNvSpPr/>
          <p:nvPr/>
        </p:nvSpPr>
        <p:spPr>
          <a:xfrm>
            <a:off x="1401171" y="1521621"/>
            <a:ext cx="42162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layer with asphalt content 5.7%</a:t>
            </a:r>
            <a:endParaRPr lang="ar-IQ" sz="2000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1295400" y="2209800"/>
                <a:ext cx="4245714" cy="846194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𝐵𝑢𝑙𝑘</m:t>
                          </m:r>
                        </m:fName>
                        <m:e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sub>
                          </m:sSub>
                        </m:e>
                      </m:func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𝑖𝑛</m:t>
                              </m:r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𝑎𝑖𝑟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𝑖𝑛</m:t>
                                  </m:r>
                                  <m:r>
                                    <a:rPr lang="en-US" sz="24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 </m:t>
                                  </m:r>
                                  <m:r>
                                    <a:rPr lang="en-US" sz="24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𝑎𝑖𝑟</m:t>
                                  </m:r>
                                </m:sub>
                              </m:sSub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𝑖𝑛</m:t>
                              </m:r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𝑤𝑎𝑡𝑒𝑟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ar-IQ" sz="2400" dirty="0"/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2209800"/>
                <a:ext cx="4245714" cy="84619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6014220" y="2244778"/>
                <a:ext cx="3282181" cy="786177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1200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1200</m:t>
                          </m:r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692</m:t>
                          </m:r>
                        </m:den>
                      </m:f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362</m:t>
                      </m:r>
                    </m:oMath>
                  </m:oMathPara>
                </a14:m>
                <a:endParaRPr lang="ar-IQ" sz="2400" i="1" dirty="0">
                  <a:solidFill>
                    <a:srgbClr val="002060"/>
                  </a:solidFill>
                  <a:latin typeface="Cambria Math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4220" y="2244778"/>
                <a:ext cx="3282181" cy="78617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1311323" y="3352801"/>
                <a:ext cx="3971453" cy="97725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calculated</m:t>
                          </m:r>
                          <m:r>
                            <a:rPr lang="en-US" sz="200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max</m:t>
                          </m:r>
                        </m:fName>
                        <m:e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100</m:t>
                              </m:r>
                            </m:num>
                            <m:den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100</m:t>
                                  </m:r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𝑒𝑓𝑓</m:t>
                                  </m:r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𝐺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𝐴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𝐺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</m:den>
                              </m:f>
                            </m:den>
                          </m:f>
                        </m:e>
                      </m:func>
                    </m:oMath>
                  </m:oMathPara>
                </a14:m>
                <a:endParaRPr lang="ar-IQ" sz="2000" dirty="0"/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1323" y="3352801"/>
                <a:ext cx="3971453" cy="97725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5883591" y="3404931"/>
                <a:ext cx="3543437" cy="92512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/>
                        <m:e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100</m:t>
                              </m:r>
                            </m:num>
                            <m:den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100</m:t>
                                  </m:r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5</m:t>
                                  </m:r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.</m:t>
                                  </m:r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.</m:t>
                                  </m:r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687</m:t>
                                  </m:r>
                                </m:den>
                              </m:f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5</m:t>
                                  </m:r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.</m:t>
                                  </m:r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7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.</m:t>
                                  </m:r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04</m:t>
                                  </m:r>
                                </m:den>
                              </m:f>
                            </m:den>
                          </m:f>
                        </m:e>
                      </m:func>
                      <m:r>
                        <a:rPr lang="en-US" sz="20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US" sz="20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0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464</m:t>
                      </m:r>
                    </m:oMath>
                  </m:oMathPara>
                </a14:m>
                <a:endParaRPr lang="ar-IQ" sz="2000" dirty="0"/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3591" y="3404931"/>
                <a:ext cx="3543437" cy="92512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09133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1447800" y="317260"/>
                <a:ext cx="3317062" cy="5834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%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𝐴𝑉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𝐵𝑢𝑙𝑘</m:t>
                                </m:r>
                                <m:r>
                                  <a:rPr lang="en-US" sz="20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en-US" sz="20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en-US" sz="20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𝑚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func>
                                  <m:funcPr>
                                    <m:ctrlPr>
                                      <a:rPr lang="en-US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000">
                                        <a:solidFill>
                                          <a:srgbClr val="002060"/>
                                        </a:solidFill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max</m:t>
                                    </m:r>
                                  </m:fName>
                                  <m:e>
                                    <m:r>
                                      <a:rPr lang="en-US" sz="2000" i="1">
                                        <a:solidFill>
                                          <a:srgbClr val="002060"/>
                                        </a:solidFill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𝐺</m:t>
                                    </m:r>
                                  </m:e>
                                </m:func>
                              </m:e>
                              <m:sub>
                                <m:r>
                                  <a:rPr lang="en-US" sz="20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𝑚</m:t>
                                </m:r>
                              </m:sub>
                            </m:sSub>
                          </m:den>
                        </m:f>
                      </m:e>
                    </m:d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100</m:t>
                    </m:r>
                  </m:oMath>
                </a14:m>
                <a:r>
                  <a:rPr lang="en-US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ar-IQ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317260"/>
                <a:ext cx="3317062" cy="58349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4905375" y="332519"/>
                <a:ext cx="3455498" cy="5529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.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362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.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464</m:t>
                            </m:r>
                          </m:den>
                        </m:f>
                      </m:e>
                    </m:d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100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4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13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%</m:t>
                    </m:r>
                  </m:oMath>
                </a14:m>
                <a:r>
                  <a:rPr lang="en-US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ar-IQ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5375" y="332519"/>
                <a:ext cx="3455498" cy="55297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8915400" y="424339"/>
            <a:ext cx="18989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  3 &lt; 4.1 &lt; 5  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1435291" y="990600"/>
                <a:ext cx="3320781" cy="572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%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𝑉𝑀𝐴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00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𝐵𝑢𝑙𝑘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×</m:t>
                        </m:r>
                        <m:sSub>
                          <m:sSub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func>
                              <m:funcPr>
                                <m:ctrlPr>
                                  <a:rPr lang="en-US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Bulk</m:t>
                                </m:r>
                              </m:fName>
                              <m:e>
                                <m:r>
                                  <a:rPr lang="en-US" sz="20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</m:e>
                            </m:func>
                          </m:e>
                          <m:sub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ar-IQ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5291" y="990600"/>
                <a:ext cx="3320781" cy="57220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5142982" y="990600"/>
                <a:ext cx="3361626" cy="5529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00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.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362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×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94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.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3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.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672</m:t>
                            </m:r>
                          </m:den>
                        </m:f>
                      </m:e>
                    </m:d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 </m:t>
                    </m:r>
                  </m:oMath>
                </a14:m>
                <a:r>
                  <a:rPr lang="en-US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16.64 </a:t>
                </a:r>
                <a:endParaRPr lang="ar-IQ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2982" y="990600"/>
                <a:ext cx="3361626" cy="552972"/>
              </a:xfrm>
              <a:prstGeom prst="rect">
                <a:avLst/>
              </a:prstGeom>
              <a:blipFill rotWithShape="0">
                <a:blip r:embed="rId5"/>
                <a:stretch>
                  <a:fillRect r="-907" b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8853062" y="1092038"/>
            <a:ext cx="18989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  16.6 &gt; 15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1136930" y="1905001"/>
                <a:ext cx="9677400" cy="5562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9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𝑎𝑏𝑠𝑜𝑟𝑏𝑒𝑑</m:t>
                    </m:r>
                    <m:r>
                      <a:rPr lang="en-US" sz="19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19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𝑎𝑠𝑝</m:t>
                    </m:r>
                    <m:r>
                      <a:rPr lang="en-US" sz="19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h</m:t>
                    </m:r>
                    <m:r>
                      <a:rPr lang="en-US" sz="19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𝑎𝑙𝑡</m:t>
                    </m:r>
                    <m:r>
                      <a:rPr lang="en-US" sz="19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sSubSup>
                      <m:sSubSupPr>
                        <m:ctrlPr>
                          <a:rPr lang="en-US" sz="19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19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𝑃</m:t>
                        </m:r>
                        <m:r>
                          <a:rPr lang="en-US" sz="19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"</m:t>
                        </m:r>
                      </m:e>
                      <m:sub>
                        <m:r>
                          <a:rPr lang="en-US" sz="19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𝑆</m:t>
                        </m:r>
                        <m:r>
                          <a:rPr lang="en-US" sz="19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  <m:sup/>
                    </m:sSubSup>
                    <m:r>
                      <a:rPr lang="en-US" sz="19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9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9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9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19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9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  <a:cs typeface="Times New Roman" panose="02020603050405020304" pitchFamily="18" charset="0"/>
                                  </a:rPr>
                                  <m:t>𝐵𝑢𝑙𝑘</m:t>
                                </m:r>
                                <m:r>
                                  <a:rPr lang="en-US" sz="19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en-US" sz="19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en-US" sz="19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  <a:cs typeface="Times New Roman" panose="02020603050405020304" pitchFamily="18" charset="0"/>
                                  </a:rPr>
                                  <m:t>𝐴</m:t>
                                </m:r>
                              </m:sub>
                            </m:sSub>
                          </m:den>
                        </m:f>
                        <m:r>
                          <a:rPr lang="en-US" sz="19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9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9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19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9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  <a:cs typeface="Times New Roman" panose="02020603050405020304" pitchFamily="18" charset="0"/>
                                  </a:rPr>
                                  <m:t>𝑒𝑓𝑓</m:t>
                                </m:r>
                                <m:r>
                                  <a:rPr lang="en-US" sz="19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en-US" sz="19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en-US" sz="19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  <a:cs typeface="Times New Roman" panose="02020603050405020304" pitchFamily="18" charset="0"/>
                                  </a:rPr>
                                  <m:t>𝐴</m:t>
                                </m:r>
                              </m:sub>
                            </m:sSub>
                          </m:den>
                        </m:f>
                      </m:e>
                    </m:d>
                    <m:r>
                      <a:rPr lang="en-US" sz="19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.</m:t>
                    </m:r>
                    <m:sSub>
                      <m:sSubPr>
                        <m:ctrlPr>
                          <a:rPr lang="en-US" sz="19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9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19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</m:sSub>
                    <m:r>
                      <a:rPr lang="en-US" sz="19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19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100</m:t>
                    </m:r>
                    <m:r>
                      <a:rPr lang="en-US" sz="19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9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9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9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9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sz="19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.</m:t>
                            </m:r>
                            <m:r>
                              <a:rPr lang="en-US" sz="19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672</m:t>
                            </m:r>
                          </m:den>
                        </m:f>
                        <m:r>
                          <a:rPr lang="en-US" sz="19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9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9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9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sz="19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.</m:t>
                            </m:r>
                            <m:r>
                              <a:rPr lang="en-US" sz="19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687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1.04</a:t>
                </a:r>
                <a14:m>
                  <m:oMath xmlns:m="http://schemas.openxmlformats.org/officeDocument/2006/math">
                    <m:r>
                      <a:rPr lang="en-US" sz="19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19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100</m:t>
                    </m:r>
                    <m:r>
                      <a:rPr lang="en-US" sz="190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90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0</m:t>
                    </m:r>
                    <m:r>
                      <a:rPr lang="en-US" sz="190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190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23</m:t>
                    </m:r>
                    <m:r>
                      <a:rPr lang="en-US" sz="190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%</m:t>
                    </m:r>
                  </m:oMath>
                </a14:m>
                <a:endParaRPr lang="ar-IQ" sz="19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930" y="1905001"/>
                <a:ext cx="9677400" cy="556243"/>
              </a:xfrm>
              <a:prstGeom prst="rect">
                <a:avLst/>
              </a:prstGeom>
              <a:blipFill rotWithShape="0">
                <a:blip r:embed="rId6"/>
                <a:stretch>
                  <a:fillRect b="-54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1143000" y="2819400"/>
                <a:ext cx="7467600" cy="710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𝑒𝑓𝑓𝑒𝑐𝑡𝑖𝑣𝑒</m:t>
                      </m:r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𝑎𝑠𝑝</m:t>
                      </m:r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h</m:t>
                      </m:r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𝑎𝑙𝑡</m:t>
                      </m:r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 =</m:t>
                      </m:r>
                      <m:sSub>
                        <m:sSubPr>
                          <m:ctrlPr>
                            <a:rPr lang="en-US" sz="19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9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19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9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sz="19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9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𝑃</m:t>
                              </m:r>
                              <m:r>
                                <a:rPr lang="en-US" sz="19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"</m:t>
                              </m:r>
                            </m:e>
                            <m:sub>
                              <m:r>
                                <a:rPr lang="en-US" sz="19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𝑆</m:t>
                              </m:r>
                              <m:r>
                                <a:rPr lang="en-US" sz="19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  <m:sup/>
                          </m:sSubSup>
                          <m:r>
                            <a:rPr lang="en-US" sz="19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en-US" sz="19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9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19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sub>
                          </m:sSub>
                        </m:num>
                        <m:den>
                          <m:r>
                            <a:rPr lang="en-US" sz="19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100</m:t>
                          </m:r>
                        </m:den>
                      </m:f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5</m:t>
                      </m:r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7</m:t>
                      </m:r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9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9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0</m:t>
                          </m:r>
                          <m:r>
                            <a:rPr lang="en-US" sz="19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en-US" sz="19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23</m:t>
                          </m:r>
                          <m:r>
                            <a:rPr lang="en-US" sz="19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∗</m:t>
                          </m:r>
                          <m:r>
                            <a:rPr lang="en-US" sz="19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94</m:t>
                          </m:r>
                          <m:r>
                            <a:rPr lang="en-US" sz="19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en-US" sz="19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9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100</m:t>
                          </m:r>
                        </m:den>
                      </m:f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5</m:t>
                      </m:r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48</m:t>
                      </m:r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% </m:t>
                      </m:r>
                    </m:oMath>
                  </m:oMathPara>
                </a14:m>
                <a:endParaRPr lang="ar-IQ" sz="1900" i="1" dirty="0">
                  <a:solidFill>
                    <a:srgbClr val="002060"/>
                  </a:solidFill>
                  <a:latin typeface="Cambria Math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2819400"/>
                <a:ext cx="7467600" cy="71051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8610601" y="2968191"/>
            <a:ext cx="22355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  4.5 &lt; 5.48 &gt; 6.5  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1435291" y="3886201"/>
                <a:ext cx="2817181" cy="5310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%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𝑉𝐹𝐴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𝑉𝑀𝐴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𝐴𝑉</m:t>
                        </m:r>
                      </m:num>
                      <m:den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𝑉𝑀𝐴</m:t>
                        </m:r>
                      </m:den>
                    </m:f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100</m:t>
                    </m:r>
                  </m:oMath>
                </a14:m>
                <a:r>
                  <a:rPr lang="en-US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ar-IQ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5291" y="3886201"/>
                <a:ext cx="2817181" cy="53104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4288865" y="3880437"/>
                <a:ext cx="3399392" cy="5295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16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64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13</m:t>
                        </m:r>
                      </m:num>
                      <m:den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16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64</m:t>
                        </m:r>
                      </m:den>
                    </m:f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100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75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12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%</m:t>
                    </m:r>
                  </m:oMath>
                </a14:m>
                <a:r>
                  <a:rPr lang="en-US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ar-IQ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8865" y="3880437"/>
                <a:ext cx="3399392" cy="529504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1168021" y="4345481"/>
            <a:ext cx="6639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Or:</a:t>
            </a:r>
            <a:endParaRPr lang="ar-IQ" sz="28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/>
              <p:cNvSpPr/>
              <p:nvPr/>
            </p:nvSpPr>
            <p:spPr>
              <a:xfrm>
                <a:off x="1372187" y="4868701"/>
                <a:ext cx="4113627" cy="5741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%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𝑉𝐹𝐴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𝐵𝑢𝑙𝑘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×</m:t>
                        </m:r>
                        <m:sSub>
                          <m:sSub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𝑆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func>
                              <m:funcPr>
                                <m:ctrlPr>
                                  <a:rPr lang="en-US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Bulk</m:t>
                                </m:r>
                              </m:fName>
                              <m:e>
                                <m:r>
                                  <a:rPr lang="en-US" sz="20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</m:e>
                            </m:func>
                          </m:e>
                          <m:sub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×</m:t>
                        </m:r>
                        <m:sSub>
                          <m:sSub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𝑆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𝑆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×%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𝐴𝑉</m:t>
                        </m:r>
                      </m:den>
                    </m:f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100</m:t>
                    </m:r>
                  </m:oMath>
                </a14:m>
                <a:r>
                  <a:rPr lang="en-US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ar-IQ" sz="2000" dirty="0"/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2187" y="4868701"/>
                <a:ext cx="4113627" cy="574196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/>
              <p:cNvSpPr/>
              <p:nvPr/>
            </p:nvSpPr>
            <p:spPr>
              <a:xfrm>
                <a:off x="5334000" y="4879866"/>
                <a:ext cx="3830600" cy="5341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362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∗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48</m:t>
                        </m:r>
                      </m:num>
                      <m:den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362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∗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48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04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∗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den>
                    </m:f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100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75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2</m:t>
                    </m:r>
                  </m:oMath>
                </a14:m>
                <a:r>
                  <a:rPr lang="en-US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ar-IQ" sz="2000" dirty="0"/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4879866"/>
                <a:ext cx="3830600" cy="534121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9150070" y="4884840"/>
            <a:ext cx="18989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  &lt;75 &lt; 85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003861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4099" y="61557"/>
            <a:ext cx="1654620" cy="4616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9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256205" y="2971800"/>
            <a:ext cx="1095172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  <a:endParaRPr lang="ar-IQ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71800" y="43200"/>
            <a:ext cx="67120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asphalt mixture has the following aggregate and asphalt properties. </a:t>
            </a:r>
            <a:endParaRPr lang="ar-IQ" dirty="0"/>
          </a:p>
        </p:txBody>
      </p:sp>
      <p:sp>
        <p:nvSpPr>
          <p:cNvPr id="7" name="Rectangle 6"/>
          <p:cNvSpPr/>
          <p:nvPr/>
        </p:nvSpPr>
        <p:spPr>
          <a:xfrm>
            <a:off x="1429512" y="672813"/>
            <a:ext cx="413308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aggregate gradation is as follows:</a:t>
            </a:r>
          </a:p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Aggregate 	       %           Bulk G</a:t>
            </a:r>
            <a:r>
              <a:rPr lang="en-US" sz="11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course		       45             2.605</a:t>
            </a:r>
          </a:p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fine 		       47             2.715</a:t>
            </a:r>
          </a:p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mineral filler   	        8              2.725</a:t>
            </a:r>
            <a:endParaRPr lang="ar-IQ" dirty="0"/>
          </a:p>
        </p:txBody>
      </p:sp>
      <p:sp>
        <p:nvSpPr>
          <p:cNvPr id="8" name="Rectangle 7"/>
          <p:cNvSpPr/>
          <p:nvPr/>
        </p:nvSpPr>
        <p:spPr>
          <a:xfrm>
            <a:off x="5585347" y="672813"/>
            <a:ext cx="50898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Asphalt content: 6.4%  by the weight of the total mix</a:t>
            </a:r>
            <a:endParaRPr lang="ar-IQ" dirty="0"/>
          </a:p>
        </p:txBody>
      </p:sp>
      <p:sp>
        <p:nvSpPr>
          <p:cNvPr id="9" name="Rectangle 8"/>
          <p:cNvSpPr/>
          <p:nvPr/>
        </p:nvSpPr>
        <p:spPr>
          <a:xfrm>
            <a:off x="6057404" y="1226811"/>
            <a:ext cx="30042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Tested maximum  Gm = 2.438</a:t>
            </a:r>
            <a:endParaRPr lang="ar-IQ" dirty="0"/>
          </a:p>
        </p:txBody>
      </p:sp>
      <p:sp>
        <p:nvSpPr>
          <p:cNvPr id="11" name="Rectangle 10"/>
          <p:cNvSpPr/>
          <p:nvPr/>
        </p:nvSpPr>
        <p:spPr>
          <a:xfrm>
            <a:off x="6057404" y="1599399"/>
            <a:ext cx="29306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asphalt            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Gs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1.01</a:t>
            </a:r>
            <a:endParaRPr lang="ar-IQ" dirty="0"/>
          </a:p>
        </p:txBody>
      </p:sp>
      <p:sp>
        <p:nvSpPr>
          <p:cNvPr id="12" name="Rectangle 11"/>
          <p:cNvSpPr/>
          <p:nvPr/>
        </p:nvSpPr>
        <p:spPr>
          <a:xfrm>
            <a:off x="1442124" y="2151279"/>
            <a:ext cx="93908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Determine the various properties  of the mixture if the asphalt content is  5%  by the weight of the total mix and the actual ( bulk) G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2.391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1285775" y="3404892"/>
                <a:ext cx="4951868" cy="10213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𝐵𝑢𝑙𝑘</m:t>
                          </m:r>
                          <m: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000" i="1" dirty="0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100</m:t>
                          </m:r>
                        </m:num>
                        <m:den>
                          <m:f>
                            <m:fPr>
                              <m:ctrlP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% </m:t>
                              </m:r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𝑐𝑜𝑢𝑟𝑐𝑒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𝑠</m:t>
                                  </m:r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(</m:t>
                                  </m:r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𝑐𝑜𝑢𝑟𝑐𝑒</m:t>
                                  </m:r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% </m:t>
                              </m:r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𝑓𝑖𝑛𝑒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𝑠</m:t>
                                  </m:r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(</m:t>
                                  </m:r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𝑓𝑖𝑛𝑒</m:t>
                                  </m:r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% </m:t>
                              </m:r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𝑓𝑖𝑙𝑙𝑒𝑟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𝑠</m:t>
                                  </m:r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(</m:t>
                                  </m:r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𝑓𝑖𝑙𝑙𝑒𝑟</m:t>
                                  </m:r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</m:oMath>
                  </m:oMathPara>
                </a14:m>
                <a:endParaRPr lang="ar-IQ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5775" y="3404892"/>
                <a:ext cx="4951868" cy="102137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6295790" y="3404893"/>
                <a:ext cx="3954224" cy="9270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100</m:t>
                          </m:r>
                        </m:num>
                        <m:den>
                          <m:f>
                            <m:fPr>
                              <m:ctrlP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45</m:t>
                              </m:r>
                            </m:num>
                            <m:den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.</m:t>
                              </m:r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605</m:t>
                              </m:r>
                            </m:den>
                          </m:f>
                          <m: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47</m:t>
                              </m:r>
                            </m:num>
                            <m:den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.</m:t>
                              </m:r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715</m:t>
                              </m:r>
                            </m:den>
                          </m:f>
                          <m: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8</m:t>
                              </m:r>
                            </m:num>
                            <m:den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.</m:t>
                              </m:r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725</m:t>
                              </m:r>
                            </m:den>
                          </m:f>
                        </m:den>
                      </m:f>
                      <m:r>
                        <a:rPr lang="en-US" sz="2000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US" sz="2000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000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665</m:t>
                      </m:r>
                    </m:oMath>
                  </m:oMathPara>
                </a14:m>
                <a:endParaRPr lang="ar-IQ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5790" y="3404893"/>
                <a:ext cx="3954224" cy="92704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1387755" y="4417379"/>
                <a:ext cx="3236142" cy="97071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effective</m:t>
                          </m:r>
                        </m:fName>
                        <m:e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100</m:t>
                              </m:r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num>
                            <m:den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100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𝑚𝑎𝑥</m:t>
                                  </m:r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𝐺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𝑚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𝐺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</m:den>
                              </m:f>
                            </m:den>
                          </m:f>
                        </m:e>
                      </m:func>
                    </m:oMath>
                  </m:oMathPara>
                </a14:m>
                <a:endParaRPr lang="ar-IQ" sz="2000" dirty="0"/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7755" y="4417379"/>
                <a:ext cx="3236142" cy="97071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/>
              <p:cNvSpPr/>
              <p:nvPr/>
            </p:nvSpPr>
            <p:spPr>
              <a:xfrm>
                <a:off x="4623897" y="4441420"/>
                <a:ext cx="4209294" cy="92512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effective</m:t>
                          </m:r>
                        </m:fName>
                        <m:e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100</m:t>
                              </m:r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6</m:t>
                              </m:r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.</m:t>
                              </m:r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num>
                            <m:den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100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.</m:t>
                                  </m:r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438</m:t>
                                  </m:r>
                                </m:den>
                              </m:f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6</m:t>
                                  </m:r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.</m:t>
                                  </m:r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.</m:t>
                                  </m:r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01</m:t>
                                  </m:r>
                                </m:den>
                              </m:f>
                            </m:den>
                          </m:f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699</m:t>
                          </m:r>
                        </m:e>
                      </m:func>
                    </m:oMath>
                  </m:oMathPara>
                </a14:m>
                <a:endParaRPr lang="ar-IQ" sz="2000" dirty="0"/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3897" y="4441420"/>
                <a:ext cx="4209294" cy="925125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9241611" y="4461787"/>
            <a:ext cx="14436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value is not changing</a:t>
            </a:r>
            <a:endParaRPr lang="ar-IQ" dirty="0"/>
          </a:p>
        </p:txBody>
      </p:sp>
      <p:sp>
        <p:nvSpPr>
          <p:cNvPr id="18" name="Rectangle 17"/>
          <p:cNvSpPr/>
          <p:nvPr/>
        </p:nvSpPr>
        <p:spPr>
          <a:xfrm>
            <a:off x="1346382" y="5402783"/>
            <a:ext cx="29290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the asphalt content 5%</a:t>
            </a:r>
            <a:endParaRPr lang="ar-IQ" sz="2000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/>
              <p:cNvSpPr/>
              <p:nvPr/>
            </p:nvSpPr>
            <p:spPr>
              <a:xfrm>
                <a:off x="1340695" y="5825640"/>
                <a:ext cx="3971453" cy="97725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calculated</m:t>
                          </m:r>
                          <m:r>
                            <a:rPr lang="en-US" sz="200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max</m:t>
                          </m:r>
                        </m:fName>
                        <m:e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100</m:t>
                              </m:r>
                            </m:num>
                            <m:den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100</m:t>
                                  </m:r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𝑒𝑓𝑓</m:t>
                                  </m:r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𝐺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𝐴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𝐺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</m:den>
                              </m:f>
                            </m:den>
                          </m:f>
                        </m:e>
                      </m:func>
                    </m:oMath>
                  </m:oMathPara>
                </a14:m>
                <a:endParaRPr lang="ar-IQ" sz="2000" dirty="0"/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0695" y="5825640"/>
                <a:ext cx="3971453" cy="97725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/>
              <p:cNvSpPr/>
              <p:nvPr/>
            </p:nvSpPr>
            <p:spPr>
              <a:xfrm>
                <a:off x="5799776" y="5825640"/>
                <a:ext cx="4450238" cy="92512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/>
                        <m:e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100</m:t>
                              </m:r>
                            </m:num>
                            <m:den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100</m:t>
                                  </m:r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.</m:t>
                                  </m:r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699</m:t>
                                  </m:r>
                                </m:den>
                              </m:f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.</m:t>
                                  </m:r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01</m:t>
                                  </m:r>
                                </m:den>
                              </m:f>
                            </m:den>
                          </m:f>
                        </m:e>
                      </m:func>
                      <m:r>
                        <a:rPr lang="en-US" sz="20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US" sz="20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0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491</m:t>
                      </m:r>
                    </m:oMath>
                  </m:oMathPara>
                </a14:m>
                <a:endParaRPr lang="ar-IQ" sz="2000" dirty="0"/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9776" y="5825640"/>
                <a:ext cx="4450238" cy="92512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36573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1136930" y="457201"/>
                <a:ext cx="9677400" cy="5562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9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𝑎𝑏𝑠𝑜𝑟𝑏𝑒𝑑</m:t>
                    </m:r>
                    <m:r>
                      <a:rPr lang="en-US" sz="19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19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𝑎𝑠𝑝</m:t>
                    </m:r>
                    <m:r>
                      <a:rPr lang="en-US" sz="19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h</m:t>
                    </m:r>
                    <m:r>
                      <a:rPr lang="en-US" sz="19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𝑎𝑙𝑡</m:t>
                    </m:r>
                    <m:r>
                      <a:rPr lang="en-US" sz="19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sSubSup>
                      <m:sSubSupPr>
                        <m:ctrlPr>
                          <a:rPr lang="en-US" sz="19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19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𝑃</m:t>
                        </m:r>
                        <m:r>
                          <a:rPr lang="en-US" sz="19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"</m:t>
                        </m:r>
                      </m:e>
                      <m:sub>
                        <m:r>
                          <a:rPr lang="en-US" sz="19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𝑆</m:t>
                        </m:r>
                        <m:r>
                          <a:rPr lang="en-US" sz="19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  <m:sup/>
                    </m:sSubSup>
                    <m:r>
                      <a:rPr lang="en-US" sz="19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9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9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9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19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9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  <a:cs typeface="Times New Roman" panose="02020603050405020304" pitchFamily="18" charset="0"/>
                                  </a:rPr>
                                  <m:t>𝐵𝑢𝑙𝑘</m:t>
                                </m:r>
                                <m:r>
                                  <a:rPr lang="en-US" sz="19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en-US" sz="19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en-US" sz="19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  <a:cs typeface="Times New Roman" panose="02020603050405020304" pitchFamily="18" charset="0"/>
                                  </a:rPr>
                                  <m:t>𝐴</m:t>
                                </m:r>
                              </m:sub>
                            </m:sSub>
                          </m:den>
                        </m:f>
                        <m:r>
                          <a:rPr lang="en-US" sz="19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9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9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19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9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  <a:cs typeface="Times New Roman" panose="02020603050405020304" pitchFamily="18" charset="0"/>
                                  </a:rPr>
                                  <m:t>𝑒𝑓𝑓</m:t>
                                </m:r>
                                <m:r>
                                  <a:rPr lang="en-US" sz="19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en-US" sz="19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en-US" sz="19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  <a:cs typeface="Times New Roman" panose="02020603050405020304" pitchFamily="18" charset="0"/>
                                  </a:rPr>
                                  <m:t>𝐴</m:t>
                                </m:r>
                              </m:sub>
                            </m:sSub>
                          </m:den>
                        </m:f>
                      </m:e>
                    </m:d>
                    <m:r>
                      <a:rPr lang="en-US" sz="19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.</m:t>
                    </m:r>
                    <m:sSub>
                      <m:sSubPr>
                        <m:ctrlPr>
                          <a:rPr lang="en-US" sz="19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9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19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</m:sSub>
                    <m:r>
                      <a:rPr lang="en-US" sz="19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19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100</m:t>
                    </m:r>
                    <m:r>
                      <a:rPr lang="en-US" sz="19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9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9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9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9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sz="19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.</m:t>
                            </m:r>
                            <m:r>
                              <a:rPr lang="en-US" sz="19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665</m:t>
                            </m:r>
                          </m:den>
                        </m:f>
                        <m:r>
                          <a:rPr lang="en-US" sz="19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9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9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9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sz="19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.</m:t>
                            </m:r>
                            <m:r>
                              <a:rPr lang="en-US" sz="19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699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1.0</a:t>
                </a:r>
                <a14:m>
                  <m:oMath xmlns:m="http://schemas.openxmlformats.org/officeDocument/2006/math">
                    <m:r>
                      <a:rPr lang="en-US" sz="190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sz="19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19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100</m:t>
                    </m:r>
                    <m:r>
                      <a:rPr lang="en-US" sz="190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90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0</m:t>
                    </m:r>
                    <m:r>
                      <a:rPr lang="en-US" sz="190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190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48</m:t>
                    </m:r>
                    <m:r>
                      <a:rPr lang="en-US" sz="190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%</m:t>
                    </m:r>
                  </m:oMath>
                </a14:m>
                <a:endParaRPr lang="ar-IQ" sz="19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6930" y="457201"/>
                <a:ext cx="9677400" cy="556243"/>
              </a:xfrm>
              <a:prstGeom prst="rect">
                <a:avLst/>
              </a:prstGeom>
              <a:blipFill rotWithShape="0">
                <a:blip r:embed="rId2"/>
                <a:stretch>
                  <a:fillRect b="-6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8029312" y="105024"/>
            <a:ext cx="29823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the weight of aggregate</a:t>
            </a:r>
            <a:endParaRPr lang="ar-IQ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1219200" y="1676400"/>
                <a:ext cx="7010400" cy="710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𝑒𝑓𝑓𝑒𝑐𝑡𝑖𝑣𝑒</m:t>
                      </m:r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𝑎𝑠𝑝</m:t>
                      </m:r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h</m:t>
                      </m:r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𝑎𝑙𝑡</m:t>
                      </m:r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9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9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19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𝑆</m:t>
                          </m:r>
                          <m:r>
                            <a:rPr lang="en-US" sz="19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 =</m:t>
                      </m:r>
                      <m:sSub>
                        <m:sSubPr>
                          <m:ctrlPr>
                            <a:rPr lang="en-US" sz="19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9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19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9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sz="19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9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𝑃</m:t>
                              </m:r>
                              <m:r>
                                <a:rPr lang="en-US" sz="19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"</m:t>
                              </m:r>
                            </m:e>
                            <m:sub>
                              <m:r>
                                <a:rPr lang="en-US" sz="19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𝑆</m:t>
                              </m:r>
                              <m:r>
                                <a:rPr lang="en-US" sz="19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  <m:sup/>
                          </m:sSubSup>
                          <m:r>
                            <a:rPr lang="en-US" sz="19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en-US" sz="19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9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19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sub>
                          </m:sSub>
                        </m:num>
                        <m:den>
                          <m:r>
                            <a:rPr lang="en-US" sz="19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100</m:t>
                          </m:r>
                        </m:den>
                      </m:f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5</m:t>
                      </m:r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9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9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0</m:t>
                          </m:r>
                          <m:r>
                            <a:rPr lang="en-US" sz="19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en-US" sz="19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48</m:t>
                          </m:r>
                          <m:r>
                            <a:rPr lang="en-US" sz="19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∗</m:t>
                          </m:r>
                          <m:r>
                            <a:rPr lang="en-US" sz="19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95</m:t>
                          </m:r>
                        </m:num>
                        <m:den>
                          <m:r>
                            <a:rPr lang="en-US" sz="19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100</m:t>
                          </m:r>
                        </m:den>
                      </m:f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4</m:t>
                      </m:r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54</m:t>
                      </m:r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% </m:t>
                      </m:r>
                    </m:oMath>
                  </m:oMathPara>
                </a14:m>
                <a:endParaRPr lang="ar-IQ" sz="1900" i="1" dirty="0">
                  <a:solidFill>
                    <a:srgbClr val="002060"/>
                  </a:solidFill>
                  <a:latin typeface="Cambria Math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1676400"/>
                <a:ext cx="7010400" cy="71051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8254621" y="1491734"/>
            <a:ext cx="2819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the weight of total mix</a:t>
            </a:r>
            <a:endParaRPr lang="ar-IQ" dirty="0">
              <a:solidFill>
                <a:srgbClr val="0070C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546534" y="1815540"/>
            <a:ext cx="22355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  4.5 &lt; 4.58 &gt; 6.5  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1345825" y="2743201"/>
                <a:ext cx="3317062" cy="5834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%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𝐴𝑉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𝐵𝑢𝑙𝑘</m:t>
                                </m:r>
                                <m:r>
                                  <a:rPr lang="en-US" sz="20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en-US" sz="20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en-US" sz="20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𝑚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func>
                                  <m:funcPr>
                                    <m:ctrlPr>
                                      <a:rPr lang="en-US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000">
                                        <a:solidFill>
                                          <a:srgbClr val="002060"/>
                                        </a:solidFill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max</m:t>
                                    </m:r>
                                  </m:fName>
                                  <m:e>
                                    <m:r>
                                      <a:rPr lang="en-US" sz="2000" i="1">
                                        <a:solidFill>
                                          <a:srgbClr val="002060"/>
                                        </a:solidFill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𝐺</m:t>
                                    </m:r>
                                  </m:e>
                                </m:func>
                              </m:e>
                              <m:sub>
                                <m:r>
                                  <a:rPr lang="en-US" sz="20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𝑚</m:t>
                                </m:r>
                              </m:sub>
                            </m:sSub>
                          </m:den>
                        </m:f>
                      </m:e>
                    </m:d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100</m:t>
                    </m:r>
                  </m:oMath>
                </a14:m>
                <a:r>
                  <a:rPr lang="en-US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ar-IQ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5825" y="2743201"/>
                <a:ext cx="3317062" cy="58349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Rectangle 10"/>
              <p:cNvSpPr/>
              <p:nvPr/>
            </p:nvSpPr>
            <p:spPr>
              <a:xfrm>
                <a:off x="4803400" y="2758460"/>
                <a:ext cx="3110852" cy="5529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.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391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.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491</m:t>
                            </m:r>
                          </m:den>
                        </m:f>
                      </m:e>
                    </m:d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100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4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%</m:t>
                    </m:r>
                  </m:oMath>
                </a14:m>
                <a:r>
                  <a:rPr lang="en-US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ar-IQ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3400" y="2758460"/>
                <a:ext cx="3110852" cy="55297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8813425" y="2850280"/>
            <a:ext cx="18989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  3 &lt; 4 &lt; 5  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1342107" y="3581400"/>
                <a:ext cx="3320781" cy="572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%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𝑉𝑀𝐴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00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𝐵𝑢𝑙𝑘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×</m:t>
                        </m:r>
                        <m:sSub>
                          <m:sSub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func>
                              <m:funcPr>
                                <m:ctrlPr>
                                  <a:rPr lang="en-US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Bulk</m:t>
                                </m:r>
                              </m:fName>
                              <m:e>
                                <m:r>
                                  <a:rPr lang="en-US" sz="20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</m:e>
                            </m:func>
                          </m:e>
                          <m:sub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ar-IQ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2107" y="3581400"/>
                <a:ext cx="3320781" cy="57220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5049798" y="3581400"/>
                <a:ext cx="3420936" cy="5529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00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.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391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×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95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.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665</m:t>
                            </m:r>
                          </m:den>
                        </m:f>
                      </m:e>
                    </m:d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 </m:t>
                    </m:r>
                  </m:oMath>
                </a14:m>
                <a:r>
                  <a:rPr lang="en-US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14.78% </a:t>
                </a:r>
                <a:endParaRPr lang="ar-IQ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9798" y="3581400"/>
                <a:ext cx="3420936" cy="552972"/>
              </a:xfrm>
              <a:prstGeom prst="rect">
                <a:avLst/>
              </a:prstGeom>
              <a:blipFill rotWithShape="0">
                <a:blip r:embed="rId7"/>
                <a:stretch>
                  <a:fillRect r="-890" b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/>
          <p:cNvSpPr/>
          <p:nvPr/>
        </p:nvSpPr>
        <p:spPr>
          <a:xfrm>
            <a:off x="8759878" y="3682838"/>
            <a:ext cx="189893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  14.7 &gt; 15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/>
              <p:cNvSpPr/>
              <p:nvPr/>
            </p:nvSpPr>
            <p:spPr>
              <a:xfrm>
                <a:off x="1372187" y="4868701"/>
                <a:ext cx="4113627" cy="5741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%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𝑉𝐹𝐴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𝐵𝑢𝑙𝑘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×</m:t>
                        </m:r>
                        <m:sSub>
                          <m:sSub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𝑆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func>
                              <m:funcPr>
                                <m:ctrlPr>
                                  <a:rPr lang="en-US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Bulk</m:t>
                                </m:r>
                              </m:fName>
                              <m:e>
                                <m:r>
                                  <a:rPr lang="en-US" sz="20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</m:e>
                            </m:func>
                          </m:e>
                          <m:sub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×</m:t>
                        </m:r>
                        <m:sSub>
                          <m:sSub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𝑆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𝑆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×%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𝐴𝑉</m:t>
                        </m:r>
                      </m:den>
                    </m:f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100</m:t>
                    </m:r>
                  </m:oMath>
                </a14:m>
                <a:r>
                  <a:rPr lang="en-US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ar-IQ" sz="2000" dirty="0"/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2187" y="4868701"/>
                <a:ext cx="4113627" cy="57419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/>
              <p:cNvSpPr/>
              <p:nvPr/>
            </p:nvSpPr>
            <p:spPr>
              <a:xfrm>
                <a:off x="5334000" y="4879866"/>
                <a:ext cx="3676712" cy="5339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391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∗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54</m:t>
                        </m:r>
                      </m:num>
                      <m:den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391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∗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54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01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∗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100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72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9</m:t>
                    </m:r>
                  </m:oMath>
                </a14:m>
                <a:r>
                  <a:rPr lang="en-US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ar-IQ" sz="2000" dirty="0"/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0" y="4879866"/>
                <a:ext cx="3676712" cy="533929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Rectangle 17"/>
          <p:cNvSpPr/>
          <p:nvPr/>
        </p:nvSpPr>
        <p:spPr>
          <a:xfrm>
            <a:off x="8813426" y="4884840"/>
            <a:ext cx="22355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OK  70&lt;72.9 &lt; 85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7853708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174099" y="61557"/>
            <a:ext cx="1808508" cy="461665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 10 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200400" y="107722"/>
            <a:ext cx="7696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Assume that the compacted HMA mixture with the following properties:</a:t>
            </a:r>
            <a:endParaRPr lang="ar-IQ" sz="2000" dirty="0"/>
          </a:p>
        </p:txBody>
      </p:sp>
      <p:sp>
        <p:nvSpPr>
          <p:cNvPr id="7" name="Rectangle 6"/>
          <p:cNvSpPr/>
          <p:nvPr/>
        </p:nvSpPr>
        <p:spPr>
          <a:xfrm>
            <a:off x="3200401" y="553985"/>
            <a:ext cx="51619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Bulk specific gravity of the mixture Bulk Gm = 2.421</a:t>
            </a:r>
            <a:endParaRPr lang="ar-IQ" dirty="0"/>
          </a:p>
        </p:txBody>
      </p:sp>
      <p:sp>
        <p:nvSpPr>
          <p:cNvPr id="9" name="Rectangle 8"/>
          <p:cNvSpPr/>
          <p:nvPr/>
        </p:nvSpPr>
        <p:spPr>
          <a:xfrm>
            <a:off x="3200401" y="923317"/>
            <a:ext cx="67072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Theoretical maximum specific gravity of the mixture max Gm = 2.521</a:t>
            </a:r>
            <a:endParaRPr lang="ar-IQ" dirty="0"/>
          </a:p>
        </p:txBody>
      </p:sp>
      <p:sp>
        <p:nvSpPr>
          <p:cNvPr id="10" name="Rectangle 9"/>
          <p:cNvSpPr/>
          <p:nvPr/>
        </p:nvSpPr>
        <p:spPr>
          <a:xfrm>
            <a:off x="3200400" y="1292649"/>
            <a:ext cx="41745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Asphalt binder specific gravity  </a:t>
            </a:r>
            <a:r>
              <a:rPr lang="en-US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Gs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1.03</a:t>
            </a:r>
            <a:endParaRPr lang="ar-IQ" dirty="0"/>
          </a:p>
        </p:txBody>
      </p:sp>
      <p:sp>
        <p:nvSpPr>
          <p:cNvPr id="11" name="Rectangle 10"/>
          <p:cNvSpPr/>
          <p:nvPr/>
        </p:nvSpPr>
        <p:spPr>
          <a:xfrm>
            <a:off x="3200398" y="1661981"/>
            <a:ext cx="57454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Asphalt binder content  Ps = 0.05% by mass of the total mix</a:t>
            </a:r>
            <a:endParaRPr lang="ar-IQ" dirty="0"/>
          </a:p>
        </p:txBody>
      </p:sp>
      <p:sp>
        <p:nvSpPr>
          <p:cNvPr id="8" name="Rectangle 7"/>
          <p:cNvSpPr/>
          <p:nvPr/>
        </p:nvSpPr>
        <p:spPr>
          <a:xfrm>
            <a:off x="3200398" y="2133600"/>
            <a:ext cx="4551246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Aggregate properties:</a:t>
            </a:r>
          </a:p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 	% of total aggregate	Bulk G</a:t>
            </a:r>
          </a:p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A		50%		2.695</a:t>
            </a:r>
          </a:p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B		25%		2.611</a:t>
            </a:r>
          </a:p>
          <a:p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C		25%		2.655</a:t>
            </a:r>
            <a:endParaRPr lang="ar-IQ" dirty="0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1" y="3692551"/>
            <a:ext cx="7357621" cy="2627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23956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242557" y="177084"/>
            <a:ext cx="1095172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Solution</a:t>
            </a:r>
            <a:endParaRPr lang="ar-IQ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2514600" y="177085"/>
                <a:ext cx="3430426" cy="9711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𝐵𝑢𝑙𝑘</m:t>
                          </m:r>
                          <m: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𝐴</m:t>
                          </m:r>
                        </m:sub>
                      </m:sSub>
                      <m:r>
                        <a:rPr lang="en-US" sz="2000" i="1" dirty="0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100</m:t>
                          </m:r>
                        </m:num>
                        <m:den>
                          <m:f>
                            <m:fPr>
                              <m:ctrlP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% </m:t>
                              </m:r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𝑠𝐴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% </m:t>
                              </m:r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𝐵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𝑠𝐵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% </m:t>
                              </m:r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𝐶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𝑠𝐶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</m:oMath>
                  </m:oMathPara>
                </a14:m>
                <a:endParaRPr lang="ar-IQ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177085"/>
                <a:ext cx="3430426" cy="97116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6252572" y="177085"/>
                <a:ext cx="3954224" cy="92704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100</m:t>
                          </m:r>
                        </m:num>
                        <m:den>
                          <m:f>
                            <m:fPr>
                              <m:ctrlP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50</m:t>
                              </m:r>
                            </m:num>
                            <m:den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.</m:t>
                              </m:r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695</m:t>
                              </m:r>
                            </m:den>
                          </m:f>
                          <m: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25</m:t>
                              </m:r>
                            </m:num>
                            <m:den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.</m:t>
                              </m:r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611</m:t>
                              </m:r>
                            </m:den>
                          </m:f>
                          <m: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25</m:t>
                              </m:r>
                            </m:num>
                            <m:den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.</m:t>
                              </m:r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655</m:t>
                              </m:r>
                            </m:den>
                          </m:f>
                        </m:den>
                      </m:f>
                      <m:r>
                        <a:rPr lang="en-US" sz="2000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2</m:t>
                      </m:r>
                      <m:r>
                        <a:rPr lang="en-US" sz="2000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2000" i="1" dirty="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663</m:t>
                      </m:r>
                    </m:oMath>
                  </m:oMathPara>
                </a14:m>
                <a:endParaRPr lang="ar-IQ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2572" y="177085"/>
                <a:ext cx="3954224" cy="927049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2547205" y="1171047"/>
                <a:ext cx="3236142" cy="97071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effective</m:t>
                          </m:r>
                        </m:fName>
                        <m:e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100</m:t>
                              </m:r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num>
                            <m:den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100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𝑚𝑎𝑥</m:t>
                                  </m:r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𝐺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𝑚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𝐺</m:t>
                                      </m:r>
                                    </m:e>
                                    <m:sub>
                                      <m:r>
                                        <a:rPr lang="en-US" sz="20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</m:den>
                              </m:f>
                            </m:den>
                          </m:f>
                        </m:e>
                      </m:func>
                    </m:oMath>
                  </m:oMathPara>
                </a14:m>
                <a:endParaRPr lang="ar-IQ" sz="2000" dirty="0"/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7205" y="1171047"/>
                <a:ext cx="3236142" cy="97071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6096001" y="1148248"/>
                <a:ext cx="3194913" cy="93326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/>
                        <m:e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100</m:t>
                              </m:r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5</m:t>
                              </m:r>
                            </m:num>
                            <m:den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100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.</m:t>
                                  </m:r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521</m:t>
                                  </m:r>
                                </m:den>
                              </m:f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.</m:t>
                                  </m:r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03</m:t>
                                  </m:r>
                                </m:den>
                              </m:f>
                            </m:den>
                          </m:f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=</m:t>
                          </m:r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2</m:t>
                          </m:r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729</m:t>
                          </m:r>
                        </m:e>
                      </m:func>
                    </m:oMath>
                  </m:oMathPara>
                </a14:m>
                <a:endParaRPr lang="ar-IQ" sz="2000" dirty="0"/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1" y="1148248"/>
                <a:ext cx="3194913" cy="93326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1179394" y="2175881"/>
                <a:ext cx="9677400" cy="55624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9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𝑎𝑏𝑠𝑜𝑟𝑏𝑒𝑑</m:t>
                    </m:r>
                    <m:r>
                      <a:rPr lang="en-US" sz="19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19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𝑎𝑠𝑝</m:t>
                    </m:r>
                    <m:r>
                      <a:rPr lang="en-US" sz="19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h</m:t>
                    </m:r>
                    <m:r>
                      <a:rPr lang="en-US" sz="19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𝑎𝑙𝑡</m:t>
                    </m:r>
                    <m:r>
                      <a:rPr lang="en-US" sz="19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sSubSup>
                      <m:sSubSupPr>
                        <m:ctrlPr>
                          <a:rPr lang="en-US" sz="19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19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𝑃</m:t>
                        </m:r>
                        <m:r>
                          <a:rPr lang="en-US" sz="19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"</m:t>
                        </m:r>
                      </m:e>
                      <m:sub>
                        <m:r>
                          <a:rPr lang="en-US" sz="19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𝑆</m:t>
                        </m:r>
                        <m:r>
                          <a:rPr lang="en-US" sz="19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  <m:sup/>
                    </m:sSubSup>
                    <m:r>
                      <a:rPr lang="en-US" sz="19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9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9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9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19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9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  <a:cs typeface="Times New Roman" panose="02020603050405020304" pitchFamily="18" charset="0"/>
                                  </a:rPr>
                                  <m:t>𝐵𝑢𝑙𝑘</m:t>
                                </m:r>
                                <m:r>
                                  <a:rPr lang="en-US" sz="19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en-US" sz="19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en-US" sz="19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  <a:cs typeface="Times New Roman" panose="02020603050405020304" pitchFamily="18" charset="0"/>
                                  </a:rPr>
                                  <m:t>𝐴</m:t>
                                </m:r>
                              </m:sub>
                            </m:sSub>
                          </m:den>
                        </m:f>
                        <m:r>
                          <a:rPr lang="en-US" sz="19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9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9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19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9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  <a:cs typeface="Times New Roman" panose="02020603050405020304" pitchFamily="18" charset="0"/>
                                  </a:rPr>
                                  <m:t>𝑒𝑓𝑓</m:t>
                                </m:r>
                                <m:r>
                                  <a:rPr lang="en-US" sz="19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en-US" sz="19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en-US" sz="19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  <a:cs typeface="Times New Roman" panose="02020603050405020304" pitchFamily="18" charset="0"/>
                                  </a:rPr>
                                  <m:t>𝐴</m:t>
                                </m:r>
                              </m:sub>
                            </m:sSub>
                          </m:den>
                        </m:f>
                      </m:e>
                    </m:d>
                    <m:r>
                      <a:rPr lang="en-US" sz="19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.</m:t>
                    </m:r>
                    <m:sSub>
                      <m:sSubPr>
                        <m:ctrlPr>
                          <a:rPr lang="en-US" sz="19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19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19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</m:sSub>
                    <m:r>
                      <a:rPr lang="en-US" sz="19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19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100</m:t>
                    </m:r>
                    <m:r>
                      <a:rPr lang="en-US" sz="19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19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9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9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9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sz="19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.</m:t>
                            </m:r>
                            <m:r>
                              <a:rPr lang="en-US" sz="19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663</m:t>
                            </m:r>
                          </m:den>
                        </m:f>
                        <m:r>
                          <a:rPr lang="en-US" sz="19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9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19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9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sz="19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.</m:t>
                            </m:r>
                            <m:r>
                              <a:rPr lang="en-US" sz="19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729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19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1.0</a:t>
                </a:r>
                <a14:m>
                  <m:oMath xmlns:m="http://schemas.openxmlformats.org/officeDocument/2006/math">
                    <m:r>
                      <a:rPr lang="en-US" sz="190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3</m:t>
                    </m:r>
                    <m:r>
                      <a:rPr lang="en-US" sz="19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19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100</m:t>
                    </m:r>
                    <m:r>
                      <a:rPr lang="en-US" sz="190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190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0</m:t>
                    </m:r>
                    <m:r>
                      <a:rPr lang="en-US" sz="190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190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94</m:t>
                    </m:r>
                    <m:r>
                      <a:rPr lang="en-US" sz="190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%</m:t>
                    </m:r>
                  </m:oMath>
                </a14:m>
                <a:endParaRPr lang="ar-IQ" sz="19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394" y="2175881"/>
                <a:ext cx="9677400" cy="556243"/>
              </a:xfrm>
              <a:prstGeom prst="rect">
                <a:avLst/>
              </a:prstGeom>
              <a:blipFill rotWithShape="0">
                <a:blip r:embed="rId6"/>
                <a:stretch>
                  <a:fillRect b="-65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Rectangle 13"/>
              <p:cNvSpPr/>
              <p:nvPr/>
            </p:nvSpPr>
            <p:spPr>
              <a:xfrm>
                <a:off x="1242557" y="2819400"/>
                <a:ext cx="7010400" cy="71051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𝑒𝑓𝑓𝑒𝑐𝑡𝑖𝑣𝑒</m:t>
                      </m:r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𝑎𝑠𝑝</m:t>
                      </m:r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h</m:t>
                      </m:r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𝑎𝑙𝑡</m:t>
                      </m:r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19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9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19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𝑆</m:t>
                          </m:r>
                          <m:r>
                            <a:rPr lang="en-US" sz="19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 =</m:t>
                      </m:r>
                      <m:sSub>
                        <m:sSubPr>
                          <m:ctrlPr>
                            <a:rPr lang="en-US" sz="19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9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19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9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sz="19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9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𝑃</m:t>
                              </m:r>
                              <m:r>
                                <a:rPr lang="en-US" sz="19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"</m:t>
                              </m:r>
                            </m:e>
                            <m:sub>
                              <m:r>
                                <a:rPr lang="en-US" sz="19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𝑆</m:t>
                              </m:r>
                              <m:r>
                                <a:rPr lang="en-US" sz="19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  <m:sup/>
                          </m:sSubSup>
                          <m:r>
                            <a:rPr lang="en-US" sz="19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en-US" sz="19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9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19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sub>
                          </m:sSub>
                        </m:num>
                        <m:den>
                          <m:r>
                            <a:rPr lang="en-US" sz="19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100</m:t>
                          </m:r>
                        </m:den>
                      </m:f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5</m:t>
                      </m:r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19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9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0</m:t>
                          </m:r>
                          <m:r>
                            <a:rPr lang="en-US" sz="19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.</m:t>
                          </m:r>
                          <m:r>
                            <a:rPr lang="en-US" sz="19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94</m:t>
                          </m:r>
                          <m:r>
                            <a:rPr lang="en-US" sz="19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∗</m:t>
                          </m:r>
                          <m:r>
                            <a:rPr lang="en-US" sz="19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95</m:t>
                          </m:r>
                        </m:num>
                        <m:den>
                          <m:r>
                            <a:rPr lang="en-US" sz="19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100</m:t>
                          </m:r>
                        </m:den>
                      </m:f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4</m:t>
                      </m:r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.</m:t>
                      </m:r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1</m:t>
                      </m:r>
                      <m:r>
                        <a:rPr lang="en-US" sz="19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% </m:t>
                      </m:r>
                    </m:oMath>
                  </m:oMathPara>
                </a14:m>
                <a:endParaRPr lang="ar-IQ" sz="1900" i="1" dirty="0">
                  <a:solidFill>
                    <a:srgbClr val="002060"/>
                  </a:solidFill>
                  <a:latin typeface="Cambria Math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42557" y="2819400"/>
                <a:ext cx="7010400" cy="71051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/>
              <p:cNvSpPr/>
              <p:nvPr/>
            </p:nvSpPr>
            <p:spPr>
              <a:xfrm>
                <a:off x="2794997" y="3566141"/>
                <a:ext cx="3317062" cy="5834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%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𝐴𝑉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0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𝐵𝑢𝑙𝑘</m:t>
                                </m:r>
                                <m:r>
                                  <a:rPr lang="en-US" sz="20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en-US" sz="20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en-US" sz="20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𝑚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func>
                                  <m:funcPr>
                                    <m:ctrlPr>
                                      <a:rPr lang="en-US" sz="20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2000">
                                        <a:solidFill>
                                          <a:srgbClr val="002060"/>
                                        </a:solidFill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max</m:t>
                                    </m:r>
                                  </m:fName>
                                  <m:e>
                                    <m:r>
                                      <a:rPr lang="en-US" sz="2000" i="1">
                                        <a:solidFill>
                                          <a:srgbClr val="002060"/>
                                        </a:solidFill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𝐺</m:t>
                                    </m:r>
                                  </m:e>
                                </m:func>
                              </m:e>
                              <m:sub>
                                <m:r>
                                  <a:rPr lang="en-US" sz="20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𝑚</m:t>
                                </m:r>
                              </m:sub>
                            </m:sSub>
                          </m:den>
                        </m:f>
                      </m:e>
                    </m:d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100</m:t>
                    </m:r>
                  </m:oMath>
                </a14:m>
                <a:r>
                  <a:rPr lang="en-US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ar-IQ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4997" y="3566141"/>
                <a:ext cx="3317062" cy="58349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/>
              <p:cNvSpPr/>
              <p:nvPr/>
            </p:nvSpPr>
            <p:spPr>
              <a:xfrm>
                <a:off x="6252572" y="3581400"/>
                <a:ext cx="3110852" cy="5529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.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421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.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521</m:t>
                            </m:r>
                          </m:den>
                        </m:f>
                      </m:e>
                    </m:d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100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4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%</m:t>
                    </m:r>
                  </m:oMath>
                </a14:m>
                <a:r>
                  <a:rPr lang="en-US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ar-IQ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2572" y="3581400"/>
                <a:ext cx="3110852" cy="55297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Rectangle 18"/>
              <p:cNvSpPr/>
              <p:nvPr/>
            </p:nvSpPr>
            <p:spPr>
              <a:xfrm>
                <a:off x="2775220" y="4229030"/>
                <a:ext cx="3320781" cy="5722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%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𝑉𝑀𝐴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00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𝐵𝑢𝑙𝑘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×</m:t>
                        </m:r>
                        <m:sSub>
                          <m:sSub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func>
                              <m:funcPr>
                                <m:ctrlPr>
                                  <a:rPr lang="en-US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Bulk</m:t>
                                </m:r>
                              </m:fName>
                              <m:e>
                                <m:r>
                                  <a:rPr lang="en-US" sz="20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</m:e>
                            </m:func>
                          </m:e>
                          <m:sub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ar-IQ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5220" y="4229030"/>
                <a:ext cx="3320781" cy="57220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/>
              <p:cNvSpPr/>
              <p:nvPr/>
            </p:nvSpPr>
            <p:spPr>
              <a:xfrm>
                <a:off x="6097298" y="4175153"/>
                <a:ext cx="3299108" cy="55297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00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.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421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×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95</m:t>
                            </m:r>
                          </m:num>
                          <m:den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.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663</m:t>
                            </m:r>
                          </m:den>
                        </m:f>
                      </m:e>
                    </m:d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 </m:t>
                    </m:r>
                  </m:oMath>
                </a14:m>
                <a:r>
                  <a:rPr lang="en-US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13.6% </a:t>
                </a:r>
                <a:endParaRPr lang="ar-IQ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7298" y="4175153"/>
                <a:ext cx="3299108" cy="552972"/>
              </a:xfrm>
              <a:prstGeom prst="rect">
                <a:avLst/>
              </a:prstGeom>
              <a:blipFill rotWithShape="0">
                <a:blip r:embed="rId11"/>
                <a:stretch>
                  <a:fillRect r="-1109" b="-43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angle 21"/>
              <p:cNvSpPr/>
              <p:nvPr/>
            </p:nvSpPr>
            <p:spPr>
              <a:xfrm>
                <a:off x="1372187" y="5006854"/>
                <a:ext cx="4113627" cy="5741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%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𝑉𝐹𝐴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𝐵𝑢𝑙𝑘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×</m:t>
                        </m:r>
                        <m:sSub>
                          <m:sSub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𝑆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func>
                              <m:funcPr>
                                <m:ctrlPr>
                                  <a:rPr lang="en-US" sz="20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000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Bulk</m:t>
                                </m:r>
                              </m:fName>
                              <m:e>
                                <m:r>
                                  <a:rPr lang="en-US" sz="20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</m:e>
                            </m:func>
                          </m:e>
                          <m:sub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×</m:t>
                        </m:r>
                        <m:sSub>
                          <m:sSub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𝑆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𝑆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×%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𝐴𝑉</m:t>
                        </m:r>
                      </m:den>
                    </m:f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100</m:t>
                    </m:r>
                  </m:oMath>
                </a14:m>
                <a:r>
                  <a:rPr lang="en-US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ar-IQ" sz="2000" dirty="0"/>
              </a:p>
            </p:txBody>
          </p:sp>
        </mc:Choice>
        <mc:Fallback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2187" y="5006854"/>
                <a:ext cx="4113627" cy="574196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angle 22"/>
              <p:cNvSpPr/>
              <p:nvPr/>
            </p:nvSpPr>
            <p:spPr>
              <a:xfrm>
                <a:off x="5538556" y="5029200"/>
                <a:ext cx="3857851" cy="5295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421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∗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421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∗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03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∗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100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70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6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 %</m:t>
                    </m:r>
                  </m:oMath>
                </a14:m>
                <a:r>
                  <a:rPr lang="en-US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ar-IQ" sz="2000" dirty="0"/>
              </a:p>
            </p:txBody>
          </p:sp>
        </mc:Choice>
        <mc:Fallback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8556" y="5029200"/>
                <a:ext cx="3857851" cy="529504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tangle 23"/>
              <p:cNvSpPr/>
              <p:nvPr/>
            </p:nvSpPr>
            <p:spPr>
              <a:xfrm>
                <a:off x="2738435" y="5785180"/>
                <a:ext cx="2817181" cy="5310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%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𝑉𝐹𝐴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𝑉𝑀𝐴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𝐴𝑉</m:t>
                        </m:r>
                      </m:num>
                      <m:den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𝑉𝑀𝐴</m:t>
                        </m:r>
                      </m:den>
                    </m:f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100</m:t>
                    </m:r>
                  </m:oMath>
                </a14:m>
                <a:r>
                  <a:rPr lang="en-US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ar-IQ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8435" y="5785180"/>
                <a:ext cx="2817181" cy="531043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Rectangle 24"/>
              <p:cNvSpPr/>
              <p:nvPr/>
            </p:nvSpPr>
            <p:spPr>
              <a:xfrm>
                <a:off x="6252573" y="5785179"/>
                <a:ext cx="3038717" cy="5295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13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6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0</m:t>
                        </m:r>
                      </m:num>
                      <m:den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13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.</m:t>
                        </m:r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6</m:t>
                        </m:r>
                      </m:den>
                    </m:f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100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70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.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6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%</m:t>
                    </m:r>
                  </m:oMath>
                </a14:m>
                <a:r>
                  <a:rPr lang="en-US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ar-IQ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2573" y="5785179"/>
                <a:ext cx="3038717" cy="529504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ectangle 25"/>
          <p:cNvSpPr/>
          <p:nvPr/>
        </p:nvSpPr>
        <p:spPr>
          <a:xfrm>
            <a:off x="1360610" y="5785179"/>
            <a:ext cx="6639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Or: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1344013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3228" y="1"/>
            <a:ext cx="5355772" cy="4391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1237871" y="259869"/>
            <a:ext cx="390421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volume of air voids in total mix</a:t>
            </a:r>
            <a:endParaRPr lang="ar-IQ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37872" y="801582"/>
            <a:ext cx="362810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S1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volume of effective asphalt</a:t>
            </a:r>
            <a:endParaRPr lang="ar-IQ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47220" y="1234898"/>
            <a:ext cx="366318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S2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volume of absorbed asphalt</a:t>
            </a:r>
            <a:endParaRPr lang="ar-IQ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237871" y="1717641"/>
            <a:ext cx="37694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apparent volume of  aggregate</a:t>
            </a:r>
            <a:endParaRPr lang="ar-IQ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45587" y="2300978"/>
            <a:ext cx="37776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effective volume of  aggregate</a:t>
            </a:r>
            <a:endParaRPr lang="ar-IQ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202581" y="2716486"/>
            <a:ext cx="33858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bulk volume of  aggregate</a:t>
            </a:r>
            <a:endParaRPr lang="ar-IQ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37871" y="3125889"/>
            <a:ext cx="34195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voids in mineral aggregate</a:t>
            </a:r>
            <a:endParaRPr lang="ar-IQ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256761" y="3525999"/>
            <a:ext cx="29869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: total volume of mixture</a:t>
            </a:r>
            <a:endParaRPr lang="ar-IQ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256761" y="4605895"/>
            <a:ext cx="456189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AV : percentage of air voids in total mix</a:t>
            </a:r>
            <a:endParaRPr lang="ar-IQ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256762" y="5334000"/>
            <a:ext cx="53708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VMA : percentage of voids in mineral aggregate</a:t>
            </a:r>
            <a:endParaRPr lang="ar-IQ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347270" y="6248400"/>
            <a:ext cx="50536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% VFA : percentage of voids filled with asphalt</a:t>
            </a:r>
            <a:endParaRPr lang="ar-IQ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7314063" y="4474673"/>
                <a:ext cx="2122184" cy="5675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%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𝐴𝑉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𝑜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</m:den>
                    </m:f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100</m:t>
                    </m:r>
                  </m:oMath>
                </a14:m>
                <a:r>
                  <a:rPr lang="en-US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ar-IQ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4063" y="4474673"/>
                <a:ext cx="2122184" cy="56752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tangle 23"/>
              <p:cNvSpPr/>
              <p:nvPr/>
            </p:nvSpPr>
            <p:spPr>
              <a:xfrm>
                <a:off x="7466463" y="5250291"/>
                <a:ext cx="2728632" cy="5675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%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𝑉𝑀𝐴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𝑜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𝑆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</m:den>
                    </m:f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100</m:t>
                    </m:r>
                  </m:oMath>
                </a14:m>
                <a:r>
                  <a:rPr lang="en-US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ar-IQ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6463" y="5250291"/>
                <a:ext cx="2728632" cy="56752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5" name="Rectangle 24"/>
              <p:cNvSpPr/>
              <p:nvPr/>
            </p:nvSpPr>
            <p:spPr>
              <a:xfrm>
                <a:off x="7466463" y="6164691"/>
                <a:ext cx="2667718" cy="5679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%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𝑉𝐹𝐴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𝑆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𝑜</m:t>
                            </m:r>
                          </m:sub>
                        </m:sSub>
                        <m:r>
                          <a:rPr lang="en-US" sz="20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𝑆</m:t>
                            </m:r>
                            <m:r>
                              <a:rPr lang="en-US" sz="20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0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100</m:t>
                    </m:r>
                  </m:oMath>
                </a14:m>
                <a:r>
                  <a:rPr lang="en-US" sz="20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ar-IQ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6463" y="6164691"/>
                <a:ext cx="2667718" cy="56797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802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1828800" y="100423"/>
                <a:ext cx="7989880" cy="6865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Bulk G</a:t>
                </a:r>
                <a:r>
                  <a:rPr lang="en-US" sz="16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bulk specific gravity of combined aggregate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𝐴𝑔𝑔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sub>
                        </m:sSub>
                      </m:den>
                    </m:f>
                  </m:oMath>
                </a14:m>
                <a:endParaRPr lang="ar-IQ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100423"/>
                <a:ext cx="7989880" cy="686598"/>
              </a:xfrm>
              <a:prstGeom prst="rect">
                <a:avLst/>
              </a:prstGeom>
              <a:blipFill rotWithShape="0">
                <a:blip r:embed="rId2"/>
                <a:stretch>
                  <a:fillRect l="-1144" b="-8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3657600" y="818866"/>
                <a:ext cx="3934346" cy="102137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100</m:t>
                          </m:r>
                        </m:num>
                        <m:den>
                          <m:f>
                            <m:fPr>
                              <m:ctrlP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% </m:t>
                              </m:r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𝑐𝑜𝑢𝑟𝑐𝑒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𝑠</m:t>
                                  </m:r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(</m:t>
                                  </m:r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𝑐𝑜𝑢𝑟𝑐𝑒</m:t>
                                  </m:r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% </m:t>
                              </m:r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𝑓𝑖𝑛𝑒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𝑠</m:t>
                                  </m:r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(</m:t>
                                  </m:r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𝑓𝑖𝑛𝑒</m:t>
                                  </m:r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2000" i="1" dirty="0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% </m:t>
                              </m:r>
                              <m:r>
                                <a:rPr lang="en-US" sz="2000" i="1" dirty="0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𝑓𝑖𝑙𝑙𝑒𝑟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𝑠</m:t>
                                  </m:r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(</m:t>
                                  </m:r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𝑓𝑖𝑙𝑙𝑒𝑟</m:t>
                                  </m:r>
                                  <m:r>
                                    <a:rPr lang="en-US" sz="2000" i="1" dirty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)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</m:oMath>
                  </m:oMathPara>
                </a14:m>
                <a:endParaRPr lang="ar-IQ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818866"/>
                <a:ext cx="3934346" cy="102137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505075"/>
            <a:ext cx="5334000" cy="363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7391400" y="5029200"/>
            <a:ext cx="152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2.64</a:t>
            </a:r>
            <a:endParaRPr lang="ar-IQ" sz="2800" dirty="0"/>
          </a:p>
        </p:txBody>
      </p:sp>
    </p:spTree>
    <p:extLst>
      <p:ext uri="{BB962C8B-B14F-4D97-AF65-F5344CB8AC3E}">
        <p14:creationId xmlns:p14="http://schemas.microsoft.com/office/powerpoint/2010/main" val="1873557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831076" y="90162"/>
            <a:ext cx="62776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total percentage of asphalt (by weight of the total mix)</a:t>
            </a:r>
            <a:endParaRPr lang="ar-IQ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74403" y="589844"/>
            <a:ext cx="60612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percentage of aggregate (by weight of the total mix)</a:t>
            </a:r>
            <a:endParaRPr lang="ar-IQ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31075" y="1175088"/>
            <a:ext cx="18053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+ 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100%</a:t>
            </a:r>
            <a:endParaRPr lang="ar-IQ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905041" y="1175088"/>
            <a:ext cx="163378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100 - Ps </a:t>
            </a:r>
            <a:endParaRPr lang="ar-IQ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3914633" y="1322771"/>
            <a:ext cx="685800" cy="1047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" name="Rectangle 2"/>
          <p:cNvSpPr/>
          <p:nvPr/>
        </p:nvSpPr>
        <p:spPr>
          <a:xfrm>
            <a:off x="1338150" y="1750368"/>
            <a:ext cx="3879588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Theoretically in void-less mix</a:t>
            </a:r>
            <a:endParaRPr lang="ar-IQ" sz="2400" dirty="0"/>
          </a:p>
        </p:txBody>
      </p:sp>
      <p:sp>
        <p:nvSpPr>
          <p:cNvPr id="4" name="Rectangle 3"/>
          <p:cNvSpPr/>
          <p:nvPr/>
        </p:nvSpPr>
        <p:spPr>
          <a:xfrm>
            <a:off x="1338150" y="2362201"/>
            <a:ext cx="70471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maximum specific gravity of the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mixture (max G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ar-IQ" sz="2400" dirty="0"/>
          </a:p>
        </p:txBody>
      </p:sp>
      <p:sp>
        <p:nvSpPr>
          <p:cNvPr id="5" name="Rectangle 4"/>
          <p:cNvSpPr/>
          <p:nvPr/>
        </p:nvSpPr>
        <p:spPr>
          <a:xfrm>
            <a:off x="1321770" y="2823866"/>
            <a:ext cx="829169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(max Gm)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testing in the lab. According to (ASTM, D2041)</a:t>
            </a:r>
            <a:endParaRPr lang="ar-IQ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2462313" y="3429001"/>
                <a:ext cx="2904641" cy="971741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max</m:t>
                          </m:r>
                        </m:fName>
                        <m:e>
                          <m:sSub>
                            <m:sSubPr>
                              <m:ctrlP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𝑊</m:t>
                              </m:r>
                            </m:num>
                            <m:den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8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</m:oMath>
                  </m:oMathPara>
                </a14:m>
                <a:endParaRPr lang="ar-IQ" sz="2800" dirty="0"/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2313" y="3429001"/>
                <a:ext cx="2904641" cy="97174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19"/>
              <p:cNvSpPr/>
              <p:nvPr/>
            </p:nvSpPr>
            <p:spPr>
              <a:xfrm>
                <a:off x="5700160" y="3429001"/>
                <a:ext cx="2904641" cy="969433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effective</m:t>
                          </m:r>
                        </m:fName>
                        <m:e>
                          <m:sSub>
                            <m:sSubPr>
                              <m:ctrlP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8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8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𝑒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</m:oMath>
                  </m:oMathPara>
                </a14:m>
                <a:endParaRPr lang="ar-IQ" sz="2800" dirty="0"/>
              </a:p>
            </p:txBody>
          </p:sp>
        </mc:Choice>
        <mc:Fallback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0160" y="3429001"/>
                <a:ext cx="2904641" cy="96943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1341858" y="4516075"/>
            <a:ext cx="75600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bulk or actual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specific gravity of the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mixture (Bulk G</a:t>
            </a:r>
            <a:r>
              <a:rPr lang="en-US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ar-IQ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Rectangle 22"/>
              <p:cNvSpPr/>
              <p:nvPr/>
            </p:nvSpPr>
            <p:spPr>
              <a:xfrm>
                <a:off x="2462313" y="5092536"/>
                <a:ext cx="5747151" cy="971741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𝐵𝑢𝑙𝑘</m:t>
                          </m:r>
                        </m:fName>
                        <m:e>
                          <m:sSub>
                            <m:sSubPr>
                              <m:ctrlP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𝑊</m:t>
                              </m:r>
                            </m:num>
                            <m:den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den>
                          </m:f>
                        </m:e>
                      </m:func>
                      <m:r>
                        <a:rPr lang="en-US" sz="28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𝑖𝑛</m:t>
                              </m:r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𝑎𝑖𝑟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sSub>
                                <m:sSubPr>
                                  <m:ctrlPr>
                                    <a:rPr lang="en-US" sz="28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𝑊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𝑖𝑛</m:t>
                                  </m:r>
                                  <m:r>
                                    <a:rPr lang="en-US" sz="28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 </m:t>
                                  </m:r>
                                  <m:r>
                                    <a:rPr lang="en-US" sz="28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𝑎𝑖𝑟</m:t>
                                  </m:r>
                                </m:sub>
                              </m:sSub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𝑖𝑛</m:t>
                              </m:r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𝑤𝑎𝑡𝑒𝑟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ar-IQ" sz="2800" dirty="0"/>
              </a:p>
            </p:txBody>
          </p:sp>
        </mc:Choice>
        <mc:Fallback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2313" y="5092536"/>
                <a:ext cx="5747151" cy="97174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ectangle 23"/>
          <p:cNvSpPr/>
          <p:nvPr/>
        </p:nvSpPr>
        <p:spPr>
          <a:xfrm>
            <a:off x="1353985" y="6158735"/>
            <a:ext cx="95426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bulk specific gravity (Bulk Gm) is either taken from a core specimen of an existing pavement or a sample compacted in lab</a:t>
            </a:r>
            <a:endParaRPr lang="ar-IQ" sz="2000" dirty="0">
              <a:solidFill>
                <a:srgbClr val="A81F0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6684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00200" y="3962401"/>
            <a:ext cx="3847528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any other asphalt content </a:t>
            </a:r>
            <a:endParaRPr lang="ar-IQ" sz="2400" dirty="0"/>
          </a:p>
        </p:txBody>
      </p:sp>
      <p:sp>
        <p:nvSpPr>
          <p:cNvPr id="3" name="Rectangle 2"/>
          <p:cNvSpPr/>
          <p:nvPr/>
        </p:nvSpPr>
        <p:spPr>
          <a:xfrm>
            <a:off x="1371933" y="228601"/>
            <a:ext cx="8151590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loos uncompact mixture at </a:t>
            </a:r>
            <a:r>
              <a:rPr lang="en-US" sz="2400" b="1" i="1" u="sng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nearly optimum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asphalt content </a:t>
            </a:r>
            <a:endParaRPr lang="ar-IQ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555710" y="906755"/>
                <a:ext cx="4584139" cy="1322093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effective</m:t>
                          </m:r>
                        </m:fName>
                        <m:e>
                          <m:sSub>
                            <m:sSubPr>
                              <m:ctrlP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sub>
                          </m:sSub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100</m:t>
                              </m:r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8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𝑃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𝑠</m:t>
                                  </m:r>
                                </m:sub>
                              </m:sSub>
                            </m:num>
                            <m:den>
                              <m:f>
                                <m:fPr>
                                  <m:ctrlPr>
                                    <a:rPr lang="en-US" sz="28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100</m:t>
                                  </m:r>
                                </m:num>
                                <m:den>
                                  <m:r>
                                    <a:rPr lang="en-US" sz="28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𝑚𝑎𝑥</m:t>
                                  </m:r>
                                  <m:sSub>
                                    <m:sSubPr>
                                      <m:ctrlPr>
                                        <a:rPr lang="en-US" sz="28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𝐺</m:t>
                                      </m:r>
                                    </m:e>
                                    <m:sub>
                                      <m:r>
                                        <a:rPr lang="en-US" sz="28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𝑚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28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8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sz="28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8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𝐺</m:t>
                                      </m:r>
                                    </m:e>
                                    <m:sub>
                                      <m:r>
                                        <a:rPr lang="en-US" sz="28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</m:den>
                              </m:f>
                            </m:den>
                          </m:f>
                        </m:e>
                      </m:func>
                    </m:oMath>
                  </m:oMathPara>
                </a14:m>
                <a:endParaRPr lang="ar-IQ" sz="2800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710" y="906755"/>
                <a:ext cx="4584139" cy="132209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1383098" y="2438401"/>
            <a:ext cx="951350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Since effective  </a:t>
            </a:r>
            <a:r>
              <a:rPr lang="en-US" sz="2000" i="1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1400" i="1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is a constant property (independent of asphalt content) </a:t>
            </a:r>
          </a:p>
          <a:p>
            <a:pPr algn="ctr"/>
            <a:r>
              <a:rPr lang="en-US" sz="2000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conducting a lab test to determine the theoretical max </a:t>
            </a:r>
            <a:r>
              <a:rPr lang="en-US" sz="2000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Gm for a certain Ps, the effective GA could be found and then this equation could be used to determine the max Gm for any other Ps other than optimum without lab test.</a:t>
            </a:r>
            <a:endParaRPr lang="en-US" sz="2000" dirty="0">
              <a:solidFill>
                <a:srgbClr val="A81F0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1600201" y="4876801"/>
                <a:ext cx="3758273" cy="1328505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max</m:t>
                          </m:r>
                        </m:fName>
                        <m:e>
                          <m:sSub>
                            <m:sSubPr>
                              <m:ctrlP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100</m:t>
                              </m:r>
                            </m:num>
                            <m:den>
                              <m:f>
                                <m:fPr>
                                  <m:ctrlPr>
                                    <a:rPr lang="en-US" sz="28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8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sz="28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𝐴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28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𝑒𝑓𝑓</m:t>
                                  </m:r>
                                  <m:sSub>
                                    <m:sSubPr>
                                      <m:ctrlPr>
                                        <a:rPr lang="en-US" sz="28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𝐺</m:t>
                                      </m:r>
                                    </m:e>
                                    <m:sub>
                                      <m:r>
                                        <a:rPr lang="en-US" sz="28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𝐴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28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8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sz="28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8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𝐺</m:t>
                                      </m:r>
                                    </m:e>
                                    <m:sub>
                                      <m:r>
                                        <a:rPr lang="en-US" sz="28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</m:den>
                              </m:f>
                            </m:den>
                          </m:f>
                        </m:e>
                      </m:func>
                    </m:oMath>
                  </m:oMathPara>
                </a14:m>
                <a:endParaRPr lang="ar-IQ" sz="2800" dirty="0"/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1" y="4876801"/>
                <a:ext cx="3758273" cy="132850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6673248" y="4869976"/>
                <a:ext cx="4223352" cy="1329018"/>
              </a:xfrm>
              <a:prstGeom prst="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max</m:t>
                          </m:r>
                        </m:fName>
                        <m:e>
                          <m:sSub>
                            <m:sSubPr>
                              <m:ctrlP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100</m:t>
                              </m:r>
                            </m:num>
                            <m:den>
                              <m:f>
                                <m:fPr>
                                  <m:ctrlPr>
                                    <a:rPr lang="en-US" sz="28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100</m:t>
                                  </m:r>
                                  <m:r>
                                    <a:rPr lang="en-US" sz="28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sz="28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sz="28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</m:num>
                                <m:den>
                                  <m:r>
                                    <a:rPr lang="en-US" sz="28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𝑒𝑓𝑓</m:t>
                                  </m:r>
                                  <m:sSub>
                                    <m:sSubPr>
                                      <m:ctrlPr>
                                        <a:rPr lang="en-US" sz="28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𝐺</m:t>
                                      </m:r>
                                    </m:e>
                                    <m:sub>
                                      <m:r>
                                        <a:rPr lang="en-US" sz="28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𝐴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sz="28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sz="28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𝑃</m:t>
                                      </m:r>
                                    </m:e>
                                    <m:sub>
                                      <m:r>
                                        <a:rPr lang="en-US" sz="28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2800" i="1">
                                          <a:solidFill>
                                            <a:srgbClr val="002060"/>
                                          </a:solidFill>
                                          <a:latin typeface="Cambria Math" panose="020405030504060302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𝐺</m:t>
                                      </m:r>
                                    </m:e>
                                    <m:sub>
                                      <m:r>
                                        <a:rPr lang="en-US" sz="2800" i="1">
                                          <a:solidFill>
                                            <a:srgbClr val="002060"/>
                                          </a:solidFill>
                                          <a:latin typeface="Cambria Math"/>
                                          <a:cs typeface="Times New Roman" panose="020206030504050203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</m:den>
                              </m:f>
                            </m:den>
                          </m:f>
                        </m:e>
                      </m:func>
                    </m:oMath>
                  </m:oMathPara>
                </a14:m>
                <a:endParaRPr lang="ar-IQ" sz="2800" dirty="0"/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3248" y="4869976"/>
                <a:ext cx="4223352" cy="132901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5646588" y="5211320"/>
            <a:ext cx="5693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endParaRPr lang="ar-IQ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1582003" y="6324600"/>
                <a:ext cx="9648282" cy="51988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>
                    <a:solidFill>
                      <a:srgbClr val="A81F04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Note: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A81F04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rgbClr val="A81F04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A81F04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A81F04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solidFill>
                                  <a:srgbClr val="A81F04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A81F04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A81F04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𝑠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/>
                  <a:t> </a:t>
                </a:r>
                <a:r>
                  <a:rPr lang="en-US" dirty="0">
                    <a:solidFill>
                      <a:srgbClr val="A81F04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may represent the asphalt volume in the mix and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A81F04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solidFill>
                                  <a:srgbClr val="A81F04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A81F04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A81F04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solidFill>
                                  <a:srgbClr val="A81F04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solidFill>
                                  <a:srgbClr val="A81F04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𝑒𝑓𝑓</m:t>
                            </m:r>
                            <m:r>
                              <a:rPr lang="en-US" i="1">
                                <a:solidFill>
                                  <a:srgbClr val="A81F04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i="1">
                                <a:solidFill>
                                  <a:srgbClr val="A81F04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i="1">
                                <a:solidFill>
                                  <a:srgbClr val="A81F04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/>
                  <a:t> </a:t>
                </a:r>
                <a:r>
                  <a:rPr lang="en-US" dirty="0">
                    <a:solidFill>
                      <a:srgbClr val="A81F04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is the effective volume of aggregate </a:t>
                </a:r>
                <a:endParaRPr lang="ar-IQ" dirty="0">
                  <a:solidFill>
                    <a:srgbClr val="A81F04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2003" y="6324600"/>
                <a:ext cx="9648282" cy="519886"/>
              </a:xfrm>
              <a:prstGeom prst="rect">
                <a:avLst/>
              </a:prstGeom>
              <a:blipFill rotWithShape="0">
                <a:blip r:embed="rId5"/>
                <a:stretch>
                  <a:fillRect l="-569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39222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1556983" y="381001"/>
                <a:ext cx="3284361" cy="8526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%</m:t>
                    </m:r>
                    <m:r>
                      <a:rPr lang="en-US" sz="32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𝐴𝑉</m:t>
                    </m:r>
                    <m:r>
                      <a:rPr lang="en-US" sz="32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32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𝑜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32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</m:den>
                    </m:f>
                    <m:r>
                      <a:rPr lang="en-US" sz="32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32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100</m:t>
                    </m:r>
                  </m:oMath>
                </a14:m>
                <a:r>
                  <a:rPr lang="en-US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ar-IQ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6983" y="381001"/>
                <a:ext cx="3284361" cy="85266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5334001" y="380999"/>
                <a:ext cx="5400453" cy="8626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%</m:t>
                    </m:r>
                    <m:r>
                      <a:rPr lang="en-US" sz="32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𝐴𝑉</m:t>
                    </m:r>
                    <m:r>
                      <a:rPr lang="en-US" sz="32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func>
                              <m:funcPr>
                                <m:ctrlPr>
                                  <a:rPr lang="en-US" sz="32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3200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max</m:t>
                                </m:r>
                              </m:fName>
                              <m:e>
                                <m:r>
                                  <a:rPr lang="en-US" sz="32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</m:e>
                            </m:func>
                          </m:e>
                          <m:sub>
                            <m:r>
                              <a:rPr lang="en-US" sz="32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32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3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𝐵𝑢𝑙𝑘</m:t>
                            </m:r>
                            <m:r>
                              <a:rPr lang="en-US" sz="32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32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32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func>
                              <m:funcPr>
                                <m:ctrlPr>
                                  <a:rPr lang="en-US" sz="32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3200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max</m:t>
                                </m:r>
                              </m:fName>
                              <m:e>
                                <m:r>
                                  <a:rPr lang="en-US" sz="32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</m:e>
                            </m:func>
                          </m:e>
                          <m:sub>
                            <m:r>
                              <a:rPr lang="en-US" sz="32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</m:den>
                    </m:f>
                    <m:r>
                      <a:rPr lang="en-US" sz="32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32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100</m:t>
                    </m:r>
                  </m:oMath>
                </a14:m>
                <a:r>
                  <a:rPr lang="en-US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ar-IQ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1" y="380999"/>
                <a:ext cx="5400453" cy="86260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5307842" y="1423392"/>
                <a:ext cx="5192640" cy="8781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%</m:t>
                    </m:r>
                    <m:r>
                      <a:rPr lang="en-US" sz="32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𝐴𝑉</m:t>
                    </m:r>
                    <m:r>
                      <a:rPr lang="en-US" sz="32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ctrlPr>
                          <a:rPr lang="en-US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sz="32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3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32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32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𝐵𝑢𝑙𝑘</m:t>
                                </m:r>
                                <m:r>
                                  <a:rPr lang="en-US" sz="32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en-US" sz="32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en-US" sz="32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𝑚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en-US" sz="32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func>
                                  <m:funcPr>
                                    <m:ctrlPr>
                                      <a:rPr lang="en-US" sz="3200" i="1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sz="3200">
                                        <a:solidFill>
                                          <a:srgbClr val="002060"/>
                                        </a:solidFill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max</m:t>
                                    </m:r>
                                  </m:fName>
                                  <m:e>
                                    <m:r>
                                      <a:rPr lang="en-US" sz="3200" i="1">
                                        <a:solidFill>
                                          <a:srgbClr val="002060"/>
                                        </a:solidFill>
                                        <a:latin typeface="Cambria Math"/>
                                        <a:cs typeface="Times New Roman" panose="02020603050405020304" pitchFamily="18" charset="0"/>
                                      </a:rPr>
                                      <m:t>𝐺</m:t>
                                    </m:r>
                                  </m:e>
                                </m:func>
                              </m:e>
                              <m:sub>
                                <m:r>
                                  <a:rPr lang="en-US" sz="32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𝑚</m:t>
                                </m:r>
                              </m:sub>
                            </m:sSub>
                          </m:den>
                        </m:f>
                      </m:e>
                    </m:d>
                    <m:r>
                      <a:rPr lang="en-US" sz="32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32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100</m:t>
                    </m:r>
                  </m:oMath>
                </a14:m>
                <a:r>
                  <a:rPr lang="en-US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ar-IQ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7842" y="1423392"/>
                <a:ext cx="5192640" cy="87812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1556982" y="2667000"/>
            <a:ext cx="23326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 it can be derived as: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1556982" y="3276600"/>
                <a:ext cx="8641405" cy="7763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%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𝐴𝑉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𝑜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</m:den>
                    </m:f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𝑜</m:t>
                            </m:r>
                          </m:sub>
                        </m:sSub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</m:den>
                    </m:f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−(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𝑜</m:t>
                            </m:r>
                          </m:sub>
                        </m:sSub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sSub>
                          <m:sSubPr>
                            <m:ctrlP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</m:den>
                    </m:f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𝑜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</m:den>
                    </m:f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ar-IQ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6982" y="3276600"/>
                <a:ext cx="8641405" cy="77636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1733055" y="4343400"/>
                <a:ext cx="7121308" cy="13276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1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sub>
                          </m:sSub>
                        </m:den>
                      </m:f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1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𝑜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1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𝐵𝑢𝑙𝑘</m:t>
                              </m:r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func>
                                <m:funcPr>
                                  <m:ctrlPr>
                                    <a:rPr lang="en-US" sz="28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80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max</m:t>
                                  </m:r>
                                </m:fName>
                                <m:e>
                                  <m:r>
                                    <a:rPr lang="en-US" sz="28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𝐺</m:t>
                                  </m:r>
                                </m:e>
                              </m:func>
                            </m:e>
                            <m:sub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ar-IQ" sz="2800" i="1" dirty="0">
                  <a:solidFill>
                    <a:srgbClr val="002060"/>
                  </a:solidFill>
                  <a:latin typeface="Cambria Math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33055" y="4343400"/>
                <a:ext cx="7121308" cy="132760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3505201" y="5961414"/>
            <a:ext cx="52926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u="sng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Air voids should range between ( 3 – 5)</a:t>
            </a:r>
            <a:endParaRPr lang="ar-IQ" sz="2400" b="1" i="1" u="sng" dirty="0"/>
          </a:p>
        </p:txBody>
      </p:sp>
    </p:spTree>
    <p:extLst>
      <p:ext uri="{BB962C8B-B14F-4D97-AF65-F5344CB8AC3E}">
        <p14:creationId xmlns:p14="http://schemas.microsoft.com/office/powerpoint/2010/main" val="338386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1556982" y="381001"/>
                <a:ext cx="3624838" cy="8526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%</m:t>
                    </m:r>
                    <m:r>
                      <a:rPr lang="en-US" sz="32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𝑉𝑀𝐴</m:t>
                    </m:r>
                    <m:r>
                      <a:rPr lang="en-US" sz="32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32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32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</m:den>
                    </m:f>
                    <m:r>
                      <a:rPr lang="en-US" sz="32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32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100</m:t>
                    </m:r>
                  </m:oMath>
                </a14:m>
                <a:r>
                  <a:rPr lang="en-US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ar-IQ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6982" y="381001"/>
                <a:ext cx="3624838" cy="85266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Rectangle 5"/>
              <p:cNvSpPr/>
              <p:nvPr/>
            </p:nvSpPr>
            <p:spPr>
              <a:xfrm>
                <a:off x="5195887" y="373563"/>
                <a:ext cx="3680559" cy="86010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32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sz="32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00</m:t>
                    </m:r>
                    <m:r>
                      <a:rPr lang="en-US" sz="32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𝐵𝑢𝑙𝑘</m:t>
                            </m:r>
                            <m:r>
                              <a:rPr lang="en-US" sz="32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32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32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32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×</m:t>
                        </m:r>
                        <m:sSub>
                          <m:sSubPr>
                            <m:ctrlPr>
                              <a:rPr lang="en-US" sz="3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32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func>
                              <m:funcPr>
                                <m:ctrlPr>
                                  <a:rPr lang="en-US" sz="32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3200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Bulk</m:t>
                                </m:r>
                              </m:fName>
                              <m:e>
                                <m:r>
                                  <a:rPr lang="en-US" sz="32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</m:e>
                            </m:func>
                          </m:e>
                          <m:sub>
                            <m:r>
                              <a:rPr lang="en-US" sz="32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ar-IQ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5887" y="373563"/>
                <a:ext cx="3680559" cy="8601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1724168" y="2286000"/>
                <a:ext cx="8650701" cy="6950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%</m:t>
                    </m:r>
                    <m:r>
                      <a:rPr lang="en-US" sz="24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𝑉𝑀𝐴</m:t>
                    </m:r>
                    <m:r>
                      <a:rPr lang="en-US" sz="24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</m:den>
                    </m:f>
                    <m:r>
                      <a:rPr lang="en-US" sz="24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</m:den>
                    </m:f>
                    <m:r>
                      <a:rPr lang="en-US" sz="24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sz="24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</m:den>
                    </m:f>
                    <m:r>
                      <a:rPr lang="en-US" sz="24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sz="24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sub>
                        </m:sSub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.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.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</m:den>
                    </m:f>
                    <m:r>
                      <a:rPr lang="en-US" sz="24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sz="24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𝐵𝑢𝑙𝑘</m:t>
                        </m:r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.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</m:den>
                    </m:f>
                    <m:r>
                      <a:rPr lang="en-US" sz="24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.</m:t>
                    </m:r>
                    <m:f>
                      <m:fPr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ar-IQ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4168" y="2286000"/>
                <a:ext cx="8650701" cy="69506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713932" y="3429000"/>
                <a:ext cx="5044651" cy="8510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1</m:t>
                    </m:r>
                    <m:r>
                      <a:rPr lang="en-US" sz="24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𝐵𝑢𝑙𝑘</m:t>
                        </m:r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.</m:t>
                        </m:r>
                        <m:f>
                          <m:fPr>
                            <m:ctrlP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𝑃</m:t>
                                </m:r>
                              </m:e>
                              <m:sub>
                                <m:r>
                                  <a:rPr lang="en-US" sz="24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𝐴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100</m:t>
                            </m:r>
                          </m:den>
                        </m:f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 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𝐵𝑢𝑙𝑘</m:t>
                        </m:r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 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</m:den>
                    </m:f>
                    <m:r>
                      <a:rPr lang="en-US" sz="2400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400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100</m:t>
                    </m:r>
                    <m:r>
                      <a:rPr lang="en-US" sz="2400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𝐵𝑢𝑙𝑘</m:t>
                            </m:r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.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𝐵𝑢𝑙𝑘</m:t>
                            </m:r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24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ar-IQ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3932" y="3429000"/>
                <a:ext cx="5044651" cy="85100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/>
          <p:cNvSpPr/>
          <p:nvPr/>
        </p:nvSpPr>
        <p:spPr>
          <a:xfrm>
            <a:off x="1447800" y="1497470"/>
            <a:ext cx="2595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be derived as follows:</a:t>
            </a:r>
            <a:endParaRPr lang="ar-IQ" dirty="0"/>
          </a:p>
        </p:txBody>
      </p:sp>
      <p:sp>
        <p:nvSpPr>
          <p:cNvPr id="9" name="Rectangle 8"/>
          <p:cNvSpPr/>
          <p:nvPr/>
        </p:nvSpPr>
        <p:spPr>
          <a:xfrm>
            <a:off x="4233287" y="4950723"/>
            <a:ext cx="31184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u="sng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Minimum V.M.A = 15 </a:t>
            </a:r>
            <a:endParaRPr lang="ar-IQ" sz="2400" b="1" i="1" u="sng" dirty="0">
              <a:solidFill>
                <a:srgbClr val="A81F0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6738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556982" y="381001"/>
                <a:ext cx="3621954" cy="8526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%</m:t>
                    </m:r>
                    <m:r>
                      <a:rPr lang="en-US" sz="32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𝑉𝐹𝐴</m:t>
                    </m:r>
                    <m:r>
                      <a:rPr lang="en-US" sz="32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32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𝑆</m:t>
                            </m:r>
                            <m:r>
                              <a:rPr lang="en-US" sz="32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2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32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32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sub>
                        </m:sSub>
                      </m:den>
                    </m:f>
                    <m:r>
                      <a:rPr lang="en-US" sz="32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32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100</m:t>
                    </m:r>
                  </m:oMath>
                </a14:m>
                <a:r>
                  <a:rPr lang="en-US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ar-IQ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6982" y="381001"/>
                <a:ext cx="3621954" cy="85266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6106236" y="381000"/>
                <a:ext cx="4397358" cy="79156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%</m:t>
                    </m:r>
                    <m:r>
                      <a:rPr lang="en-US" sz="32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𝑉𝐹𝐴</m:t>
                    </m:r>
                    <m:r>
                      <a:rPr lang="en-US" sz="32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32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2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𝑉𝑀𝐴</m:t>
                        </m:r>
                        <m:r>
                          <a:rPr lang="en-US" sz="32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32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𝐴𝑉</m:t>
                        </m:r>
                      </m:num>
                      <m:den>
                        <m:r>
                          <a:rPr lang="en-US" sz="32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𝑉𝑀𝐴</m:t>
                        </m:r>
                      </m:den>
                    </m:f>
                    <m:r>
                      <a:rPr lang="en-US" sz="32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32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100</m:t>
                    </m:r>
                  </m:oMath>
                </a14:m>
                <a:r>
                  <a:rPr lang="en-US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ar-IQ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6236" y="381000"/>
                <a:ext cx="4397358" cy="79156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6"/>
              <p:cNvSpPr/>
              <p:nvPr/>
            </p:nvSpPr>
            <p:spPr>
              <a:xfrm>
                <a:off x="1558120" y="2016076"/>
                <a:ext cx="7064755" cy="8583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%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𝑉𝐹𝐴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𝑆</m:t>
                              </m:r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sub>
                          </m:sSub>
                        </m:den>
                      </m:f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sub>
                          </m:sSub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𝑜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sub>
                          </m:sSub>
                        </m:den>
                      </m:f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sub>
                          </m:sSub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𝑜</m:t>
                              </m:r>
                            </m:sub>
                          </m:sSub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)/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sub>
                          </m:sSub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/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sub>
                          </m:sSub>
                        </m:den>
                      </m:f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𝑉𝑀𝐴</m:t>
                          </m:r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𝐴𝑉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𝑉𝑀𝐴</m:t>
                          </m:r>
                        </m:den>
                      </m:f>
                    </m:oMath>
                  </m:oMathPara>
                </a14:m>
                <a:endParaRPr lang="ar-IQ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8120" y="2016076"/>
                <a:ext cx="7064755" cy="85837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1558120" y="1338066"/>
            <a:ext cx="33954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be derived as follows:</a:t>
            </a:r>
            <a:endParaRPr lang="ar-IQ" sz="2400" dirty="0"/>
          </a:p>
        </p:txBody>
      </p:sp>
      <p:sp>
        <p:nvSpPr>
          <p:cNvPr id="9" name="Rectangle 8"/>
          <p:cNvSpPr/>
          <p:nvPr/>
        </p:nvSpPr>
        <p:spPr>
          <a:xfrm>
            <a:off x="2209800" y="5356784"/>
            <a:ext cx="69803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u="sng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Voids filled asphalt should range between ( 70 – 85)</a:t>
            </a:r>
            <a:endParaRPr lang="ar-IQ" sz="2400" b="1" i="1" u="sng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1558119" y="3429000"/>
                <a:ext cx="5666936" cy="766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%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𝑉𝐹𝐴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𝐵𝑢𝑙𝑘</m:t>
                            </m:r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×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𝑆</m:t>
                            </m:r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func>
                              <m:funcPr>
                                <m:ctrlPr>
                                  <a:rPr lang="en-US" sz="28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sz="2800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Bulk</m:t>
                                </m:r>
                              </m:fName>
                              <m:e>
                                <m:r>
                                  <a:rPr lang="en-US" sz="28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</m:e>
                            </m:func>
                          </m:e>
                          <m:sub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×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𝑆</m:t>
                            </m:r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𝑆</m:t>
                            </m:r>
                          </m:sub>
                        </m:sSub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×%</m:t>
                        </m:r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𝐴𝑉</m:t>
                        </m:r>
                      </m:den>
                    </m:f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100</m:t>
                    </m:r>
                  </m:oMath>
                </a14:m>
                <a:r>
                  <a:rPr lang="en-US" sz="24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ar-IQ" sz="2400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8119" y="3429000"/>
                <a:ext cx="5666936" cy="76674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28518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1344304" y="762000"/>
                <a:ext cx="9677400" cy="7760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𝑎𝑏𝑠𝑜𝑟𝑏𝑒𝑑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𝑎𝑠𝑝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h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𝑎𝑙𝑡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sSubSup>
                      <m:sSubSup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𝑃</m:t>
                        </m:r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"</m:t>
                        </m:r>
                      </m:e>
                      <m:sub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𝑆</m:t>
                        </m:r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  <m:sup/>
                    </m:sSubSup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𝑉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𝑆</m:t>
                            </m:r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.</m:t>
                        </m:r>
                        <m:sSub>
                          <m:sSubPr>
                            <m:ctrlP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𝐺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𝑆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sub>
                        </m:sSub>
                      </m:den>
                    </m:f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  <a:cs typeface="Times New Roman" panose="02020603050405020304" pitchFamily="18" charset="0"/>
                                  </a:rPr>
                                  <m:t>𝐵𝑢𝑙𝑘</m:t>
                                </m:r>
                                <m:r>
                                  <a:rPr lang="en-US" sz="28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en-US" sz="28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  <a:cs typeface="Times New Roman" panose="02020603050405020304" pitchFamily="18" charset="0"/>
                                  </a:rPr>
                                  <m:t>𝐴</m:t>
                                </m:r>
                              </m:sub>
                            </m:sSub>
                          </m:den>
                        </m:f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Cambria Math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sz="2800" i="1">
                                <a:solidFill>
                                  <a:srgbClr val="002060"/>
                                </a:solidFill>
                                <a:latin typeface="Cambria Math"/>
                                <a:ea typeface="Cambria Math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2800" i="1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  <a:ea typeface="Cambria Math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8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  <a:cs typeface="Times New Roman" panose="02020603050405020304" pitchFamily="18" charset="0"/>
                                  </a:rPr>
                                  <m:t>𝑒𝑓𝑓</m:t>
                                </m:r>
                                <m:r>
                                  <a:rPr lang="en-US" sz="28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a:rPr lang="en-US" sz="28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  <a:cs typeface="Times New Roman" panose="02020603050405020304" pitchFamily="18" charset="0"/>
                                  </a:rPr>
                                  <m:t>𝐺</m:t>
                                </m:r>
                              </m:e>
                              <m:sub>
                                <m:r>
                                  <a:rPr lang="en-US" sz="2800" i="1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  <a:cs typeface="Times New Roman" panose="02020603050405020304" pitchFamily="18" charset="0"/>
                                  </a:rPr>
                                  <m:t>𝐴</m:t>
                                </m:r>
                              </m:sub>
                            </m:sSub>
                          </m:den>
                        </m:f>
                      </m:e>
                    </m:d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.</m:t>
                    </m:r>
                    <m:sSub>
                      <m:sSubPr>
                        <m:ctrlPr>
                          <a:rPr lang="en-US" sz="28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𝐺</m:t>
                        </m:r>
                      </m:e>
                      <m:sub>
                        <m:r>
                          <a:rPr lang="en-US" sz="2800" i="1">
                            <a:solidFill>
                              <a:srgbClr val="002060"/>
                            </a:solidFill>
                            <a:latin typeface="Cambria Math"/>
                            <a:ea typeface="Cambria Math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</m:sSub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×</m:t>
                    </m:r>
                    <m:r>
                      <a:rPr lang="en-US" sz="2800" i="1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Times New Roman" panose="02020603050405020304" pitchFamily="18" charset="0"/>
                      </a:rPr>
                      <m:t>100</m:t>
                    </m:r>
                  </m:oMath>
                </a14:m>
                <a:r>
                  <a:rPr lang="en-US" sz="2800" dirty="0">
                    <a:solidFill>
                      <a:srgbClr val="00206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ar-IQ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4304" y="762000"/>
                <a:ext cx="9677400" cy="77604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1401171" y="105813"/>
            <a:ext cx="603966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absorbed asphalt (</a:t>
            </a:r>
            <a:r>
              <a:rPr 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weight of aggregate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ar-IQ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Rectangle 7"/>
              <p:cNvSpPr/>
              <p:nvPr/>
            </p:nvSpPr>
            <p:spPr>
              <a:xfrm>
                <a:off x="1115704" y="2057400"/>
                <a:ext cx="9906000" cy="7772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 </m:t>
                      </m:r>
                      <m:sSubSup>
                        <m:sSubSupPr>
                          <m:ctrlPr>
                            <a:rPr lang="en-US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SupPr>
                        <m:e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𝑃</m:t>
                          </m:r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"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𝑆</m:t>
                          </m:r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  <m:sup/>
                      </m:sSubSup>
                      <m:r>
                        <a:rPr lang="en-US" sz="20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sub>
                          </m:sSub>
                        </m:den>
                      </m:f>
                      <m:r>
                        <a:rPr lang="en-US" sz="20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𝑆</m:t>
                              </m:r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𝑆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sub>
                          </m:sSub>
                        </m:den>
                      </m:f>
                      <m:r>
                        <a:rPr lang="en-US" sz="2000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(</m:t>
                              </m:r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𝑏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𝑒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).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sub>
                          </m:sSub>
                        </m:den>
                      </m:f>
                      <m:r>
                        <a:rPr lang="en-US" sz="2000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𝑏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𝑒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sz="2000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US" sz="2000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𝐵𝑢𝑙𝑘</m:t>
                                  </m:r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 </m:t>
                                  </m:r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den>
                          </m:f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𝑒𝑓𝑓</m:t>
                              </m:r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 </m:t>
                              </m:r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𝐺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den>
                          </m:f>
                        </m:e>
                      </m:d>
                      <m:r>
                        <a:rPr lang="en-US" sz="2000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.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𝐺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</m:sSub>
                    </m:oMath>
                  </m:oMathPara>
                </a14:m>
                <a:endParaRPr lang="ar-IQ" sz="20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704" y="2057400"/>
                <a:ext cx="9906000" cy="77726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Rectangle 10"/>
          <p:cNvSpPr/>
          <p:nvPr/>
        </p:nvSpPr>
        <p:spPr>
          <a:xfrm>
            <a:off x="1401170" y="3429001"/>
            <a:ext cx="58921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effective asphalt (</a:t>
            </a:r>
            <a:r>
              <a:rPr lang="en-US" sz="24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weight of total mix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ar-IQ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Rectangle 11"/>
              <p:cNvSpPr/>
              <p:nvPr/>
            </p:nvSpPr>
            <p:spPr>
              <a:xfrm>
                <a:off x="1339754" y="3898626"/>
                <a:ext cx="9677400" cy="10759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𝑒𝑓𝑓𝑒𝑐𝑡𝑖𝑣𝑒</m:t>
                      </m:r>
                      <m:r>
                        <a:rPr lang="en-US" sz="28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en-US" sz="28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𝑎𝑠𝑝</m:t>
                      </m:r>
                      <m:r>
                        <a:rPr lang="en-US" sz="28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h</m:t>
                      </m:r>
                      <m:r>
                        <a:rPr lang="en-US" sz="28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𝑎𝑙𝑡</m:t>
                      </m:r>
                      <m:r>
                        <a:rPr lang="en-US" sz="28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𝑆</m:t>
                          </m:r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8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𝑆</m:t>
                              </m:r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𝑆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sub>
                          </m:sSub>
                        </m:den>
                      </m:f>
                      <m:r>
                        <a:rPr lang="en-US" sz="2800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×</m:t>
                      </m:r>
                      <m:r>
                        <a:rPr lang="en-US" sz="2800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100</m:t>
                      </m:r>
                      <m:r>
                        <a:rPr lang="en-US" sz="2800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n-US" sz="2800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8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𝑃</m:t>
                              </m:r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"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𝑆</m:t>
                              </m:r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  <m:sup/>
                          </m:sSubSup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.</m:t>
                          </m:r>
                          <m:sSub>
                            <m:sSubPr>
                              <m:ctrlP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8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sub>
                          </m:sSub>
                        </m:num>
                        <m:den>
                          <m:r>
                            <a:rPr lang="en-US" sz="2800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ar-IQ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9754" y="3898626"/>
                <a:ext cx="9677400" cy="107593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/>
          <p:cNvSpPr/>
          <p:nvPr/>
        </p:nvSpPr>
        <p:spPr>
          <a:xfrm>
            <a:off x="1401170" y="1521621"/>
            <a:ext cx="2595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be derived as follows:</a:t>
            </a:r>
            <a:endParaRPr lang="ar-IQ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Rectangle 9"/>
              <p:cNvSpPr/>
              <p:nvPr/>
            </p:nvSpPr>
            <p:spPr>
              <a:xfrm>
                <a:off x="1022446" y="5088973"/>
                <a:ext cx="10026554" cy="111870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𝑆</m:t>
                          </m:r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0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𝑠</m:t>
                              </m:r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sub>
                          </m:sSub>
                        </m:den>
                      </m:f>
                      <m:r>
                        <a:rPr lang="en-US" sz="20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𝑆</m:t>
                              </m:r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𝑆</m:t>
                              </m:r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𝑆</m:t>
                              </m:r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sub>
                          </m:sSub>
                        </m:den>
                      </m:f>
                      <m:r>
                        <a:rPr lang="en-US" sz="2000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𝑆</m:t>
                              </m:r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cs typeface="Times New Roman" panose="020206030504050203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𝑆</m:t>
                              </m:r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sub>
                          </m:sSub>
                        </m:den>
                      </m:f>
                      <m:r>
                        <a:rPr lang="en-US" sz="2000" i="1">
                          <a:solidFill>
                            <a:srgbClr val="002060"/>
                          </a:solidFill>
                          <a:latin typeface="Cambria Math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𝑆</m:t>
                              </m:r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𝑚</m:t>
                              </m:r>
                            </m:sub>
                          </m:sSub>
                        </m:den>
                      </m:f>
                      <m:r>
                        <a:rPr lang="en-US" sz="2000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n-US" sz="2000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𝑆</m:t>
                                  </m:r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𝐴</m:t>
                                  </m:r>
                                </m:sub>
                              </m:sSub>
                            </m:den>
                          </m:f>
                        </m:den>
                      </m:f>
                      <m:r>
                        <a:rPr lang="en-US" sz="2000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𝑆</m:t>
                          </m:r>
                        </m:sub>
                      </m:sSub>
                      <m:r>
                        <a:rPr lang="en-US" sz="2000" i="1">
                          <a:solidFill>
                            <a:srgbClr val="002060"/>
                          </a:solidFill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−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𝑃</m:t>
                              </m:r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"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𝑆</m:t>
                              </m:r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cs typeface="Times New Roman" panose="02020603050405020304" pitchFamily="18" charset="0"/>
                                </a:rPr>
                                <m:t>2</m:t>
                              </m:r>
                            </m:sub>
                            <m:sup/>
                          </m:sSubSup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𝑃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2060"/>
                                  </a:solidFill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sub>
                          </m:sSub>
                        </m:num>
                        <m:den>
                          <m:r>
                            <a:rPr lang="en-US" sz="2000" i="1">
                              <a:solidFill>
                                <a:srgbClr val="002060"/>
                              </a:solidFill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2446" y="5088973"/>
                <a:ext cx="10026554" cy="1118704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1413339" y="4697306"/>
            <a:ext cx="2595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be derived as follows:</a:t>
            </a:r>
            <a:endParaRPr lang="ar-IQ" dirty="0"/>
          </a:p>
        </p:txBody>
      </p:sp>
      <p:sp>
        <p:nvSpPr>
          <p:cNvPr id="13" name="Rectangle 12"/>
          <p:cNvSpPr/>
          <p:nvPr/>
        </p:nvSpPr>
        <p:spPr>
          <a:xfrm>
            <a:off x="2711130" y="6207678"/>
            <a:ext cx="675056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i="1" u="sng" dirty="0">
                <a:solidFill>
                  <a:srgbClr val="A81F0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Effective asphalt should range between ( 4.5 – 6.5)</a:t>
            </a:r>
            <a:endParaRPr lang="ar-IQ" sz="2400" b="1" i="1" u="sng" dirty="0"/>
          </a:p>
        </p:txBody>
      </p:sp>
    </p:spTree>
    <p:extLst>
      <p:ext uri="{BB962C8B-B14F-4D97-AF65-F5344CB8AC3E}">
        <p14:creationId xmlns:p14="http://schemas.microsoft.com/office/powerpoint/2010/main" val="645851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921</Words>
  <Application>Microsoft Office PowerPoint</Application>
  <PresentationFormat>Widescreen</PresentationFormat>
  <Paragraphs>171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Times New Roman</vt:lpstr>
      <vt:lpstr>Office Theme</vt:lpstr>
      <vt:lpstr>Highway Materials Lecture - 15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Highway Materials Lecture - 15</dc:title>
  <dc:creator>raquim r</dc:creator>
  <cp:lastModifiedBy>raquim r</cp:lastModifiedBy>
  <cp:revision>1</cp:revision>
  <dcterms:created xsi:type="dcterms:W3CDTF">2018-11-18T20:24:07Z</dcterms:created>
  <dcterms:modified xsi:type="dcterms:W3CDTF">2018-11-18T20:24:47Z</dcterms:modified>
</cp:coreProperties>
</file>