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6386-58D3-4F8B-B8BC-08175DCA2D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D8BF-2D21-44EF-B8FC-9A7DE6DF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1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6386-58D3-4F8B-B8BC-08175DCA2D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D8BF-2D21-44EF-B8FC-9A7DE6DF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6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6386-58D3-4F8B-B8BC-08175DCA2D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D8BF-2D21-44EF-B8FC-9A7DE6DF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0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6386-58D3-4F8B-B8BC-08175DCA2D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D8BF-2D21-44EF-B8FC-9A7DE6DF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0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6386-58D3-4F8B-B8BC-08175DCA2D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D8BF-2D21-44EF-B8FC-9A7DE6DF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7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6386-58D3-4F8B-B8BC-08175DCA2D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D8BF-2D21-44EF-B8FC-9A7DE6DF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4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6386-58D3-4F8B-B8BC-08175DCA2D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D8BF-2D21-44EF-B8FC-9A7DE6DF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7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6386-58D3-4F8B-B8BC-08175DCA2D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D8BF-2D21-44EF-B8FC-9A7DE6DF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9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6386-58D3-4F8B-B8BC-08175DCA2D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D8BF-2D21-44EF-B8FC-9A7DE6DF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0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6386-58D3-4F8B-B8BC-08175DCA2D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D8BF-2D21-44EF-B8FC-9A7DE6DF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2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6386-58D3-4F8B-B8BC-08175DCA2D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D8BF-2D21-44EF-B8FC-9A7DE6DF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5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C6386-58D3-4F8B-B8BC-08175DCA2D97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5D8BF-2D21-44EF-B8FC-9A7DE6DF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6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400" y="609602"/>
            <a:ext cx="8420100" cy="1470025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 Materials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 - 15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8900" y="2286000"/>
            <a:ext cx="6934200" cy="3048000"/>
          </a:xfrm>
        </p:spPr>
        <p:txBody>
          <a:bodyPr>
            <a:noAutofit/>
          </a:bodyPr>
          <a:lstStyle/>
          <a:p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Designed and presented </a:t>
            </a:r>
          </a:p>
          <a:p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</a:t>
            </a:r>
          </a:p>
          <a:p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Asst. Prof. Dr. Raquim Nihad Zehawi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15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4099" y="61557"/>
            <a:ext cx="165462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8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9512" y="1600200"/>
            <a:ext cx="6712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asphalt mixture has the following aggregate and asphalt properties. 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1429512" y="2107659"/>
            <a:ext cx="370486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aggregate gradation is as follows: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Sieve size	% passing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1”		      100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No.4 		        45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No.200	          5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5321101" y="2121650"/>
            <a:ext cx="3199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course aggregate  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2.64</a:t>
            </a:r>
            <a:endParaRPr lang="ar-IQ" dirty="0"/>
          </a:p>
        </p:txBody>
      </p:sp>
      <p:sp>
        <p:nvSpPr>
          <p:cNvPr id="9" name="Rectangle 8"/>
          <p:cNvSpPr/>
          <p:nvPr/>
        </p:nvSpPr>
        <p:spPr>
          <a:xfrm>
            <a:off x="5358705" y="2490982"/>
            <a:ext cx="3187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fine aggregate      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2.67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5358705" y="2876563"/>
            <a:ext cx="3187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filler                     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3.10</a:t>
            </a:r>
            <a:endParaRPr lang="ar-IQ" dirty="0"/>
          </a:p>
        </p:txBody>
      </p:sp>
      <p:sp>
        <p:nvSpPr>
          <p:cNvPr id="12" name="Rectangle 11"/>
          <p:cNvSpPr/>
          <p:nvPr/>
        </p:nvSpPr>
        <p:spPr>
          <a:xfrm>
            <a:off x="5358705" y="3245895"/>
            <a:ext cx="3199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asphalt (40 – 50)  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1.04</a:t>
            </a:r>
            <a:endParaRPr lang="ar-IQ" dirty="0"/>
          </a:p>
        </p:txBody>
      </p:sp>
      <p:sp>
        <p:nvSpPr>
          <p:cNvPr id="14" name="Rectangle 13"/>
          <p:cNvSpPr/>
          <p:nvPr/>
        </p:nvSpPr>
        <p:spPr>
          <a:xfrm>
            <a:off x="1334950" y="3633424"/>
            <a:ext cx="9207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asphalt concrete that contains 5% asphalt, the maximum specific gravity   max Gm = 2.49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036902" y="61557"/>
                <a:ext cx="801209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the percentages of air voids, voids in mineral aggregate, and voids filled with asphalt for an asphalt mix having the same material but the asphalt content is 5.7% and the core from the pavement layer has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𝑖𝑛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𝑎𝑖𝑟</m:t>
                          </m:r>
                        </m:sub>
                      </m:sSub>
                      <m:r>
                        <a:rPr lang="en-US" sz="200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1200</m:t>
                      </m:r>
                      <m:r>
                        <a:rPr lang="en-US" sz="200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gm</m:t>
                      </m:r>
                      <m:r>
                        <a:rPr lang="en-US" sz="200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&amp;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𝑖𝑛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𝑤𝑎𝑡𝑒𝑟</m:t>
                          </m:r>
                        </m:sub>
                      </m:sSub>
                      <m:r>
                        <a:rPr lang="en-US" sz="200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692</m:t>
                      </m:r>
                      <m:r>
                        <m:rPr>
                          <m:sty m:val="p"/>
                        </m:rPr>
                        <a:rPr lang="en-US" sz="200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gm</m:t>
                      </m:r>
                    </m:oMath>
                  </m:oMathPara>
                </a14:m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02" y="61557"/>
                <a:ext cx="8012098" cy="1323439"/>
              </a:xfrm>
              <a:prstGeom prst="rect">
                <a:avLst/>
              </a:prstGeom>
              <a:blipFill rotWithShape="0">
                <a:blip r:embed="rId2"/>
                <a:stretch>
                  <a:fillRect l="-760" t="-2304" b="-23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141117" y="5418099"/>
                <a:ext cx="4951868" cy="1021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𝐵𝑢𝑙𝑘</m:t>
                          </m:r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% 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𝑐𝑜𝑢𝑟𝑐𝑒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𝑐𝑜𝑢𝑟𝑐𝑒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% 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𝑓𝑖𝑛𝑒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𝑓𝑖𝑛𝑒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% 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𝑓𝑖𝑙𝑙𝑒𝑟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𝑓𝑖𝑙𝑙𝑒𝑟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117" y="5418099"/>
                <a:ext cx="4951868" cy="10213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6092986" y="5372670"/>
                <a:ext cx="3383555" cy="925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55</m:t>
                              </m:r>
                            </m:num>
                            <m:den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64</m:t>
                              </m:r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67</m:t>
                              </m:r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</m:den>
                      </m:f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672</m:t>
                      </m:r>
                    </m:oMath>
                  </m:oMathPara>
                </a14:m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986" y="5372670"/>
                <a:ext cx="3383555" cy="9251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230309" y="4343400"/>
            <a:ext cx="109517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064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295400" y="228831"/>
                <a:ext cx="3236142" cy="97071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effective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𝑚𝑎𝑥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28831"/>
                <a:ext cx="3236142" cy="9707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800600" y="248485"/>
                <a:ext cx="4066626" cy="931409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effective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49</m:t>
                                  </m:r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04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687</m:t>
                          </m:r>
                        </m:e>
                      </m:func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48485"/>
                <a:ext cx="4066626" cy="9314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9296400" y="391022"/>
            <a:ext cx="1443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property is constant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1401171" y="1521621"/>
            <a:ext cx="4216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layer with asphalt content 5.7%</a:t>
            </a:r>
            <a:endParaRPr lang="ar-IQ" sz="20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295400" y="2209800"/>
                <a:ext cx="4245714" cy="846194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𝐵𝑢𝑙𝑘</m:t>
                          </m:r>
                        </m:fName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func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𝑖𝑛</m:t>
                              </m:r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𝑎𝑖𝑟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𝑖𝑛</m:t>
                                  </m:r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𝑎𝑖𝑟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𝑖𝑛</m:t>
                              </m:r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𝑤𝑎𝑡𝑒𝑟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ar-IQ" sz="24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209800"/>
                <a:ext cx="4245714" cy="8461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6014220" y="2244778"/>
                <a:ext cx="3282181" cy="786177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1200</m:t>
                          </m:r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692</m:t>
                          </m:r>
                        </m:den>
                      </m:f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362</m:t>
                      </m:r>
                    </m:oMath>
                  </m:oMathPara>
                </a14:m>
                <a:endParaRPr lang="ar-IQ" sz="2400" i="1" dirty="0">
                  <a:solidFill>
                    <a:srgbClr val="002060"/>
                  </a:solidFill>
                  <a:latin typeface="Cambria Math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20" y="2244778"/>
                <a:ext cx="3282181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1311323" y="3352801"/>
                <a:ext cx="3971453" cy="97725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calculated</m:t>
                          </m:r>
                          <m:r>
                            <a:rPr lang="en-US" sz="20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max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100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𝑒𝑓𝑓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323" y="3352801"/>
                <a:ext cx="3971453" cy="97725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883591" y="3404931"/>
                <a:ext cx="3543437" cy="9251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/>
                        <m:e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100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687</m:t>
                                  </m:r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04</m:t>
                                  </m:r>
                                </m:den>
                              </m:f>
                            </m:den>
                          </m:f>
                        </m:e>
                      </m:func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464</m:t>
                      </m:r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591" y="3404931"/>
                <a:ext cx="3543437" cy="9251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0913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447800" y="317260"/>
                <a:ext cx="3317062" cy="5834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𝐴𝑉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𝐵𝑢𝑙𝑘</m:t>
                                </m:r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max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𝐺</m:t>
                                    </m:r>
                                  </m:e>
                                </m:func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17260"/>
                <a:ext cx="3317062" cy="58349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905375" y="332519"/>
                <a:ext cx="3455498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362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464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13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375" y="332519"/>
                <a:ext cx="3455498" cy="5529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8915400" y="424339"/>
            <a:ext cx="1898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 3 &lt; 4.1 &lt; 5  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435291" y="990600"/>
                <a:ext cx="3320781" cy="572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𝑉𝑀𝐴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00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𝐵𝑢𝑙𝑘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Bulk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</m:func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291" y="990600"/>
                <a:ext cx="3320781" cy="5722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142982" y="990600"/>
                <a:ext cx="3361626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00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362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×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94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672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16.64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982" y="990600"/>
                <a:ext cx="3361626" cy="552972"/>
              </a:xfrm>
              <a:prstGeom prst="rect">
                <a:avLst/>
              </a:prstGeom>
              <a:blipFill rotWithShape="0">
                <a:blip r:embed="rId5"/>
                <a:stretch>
                  <a:fillRect r="-907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8853062" y="1092038"/>
            <a:ext cx="1898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 16.6 &gt; 15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136930" y="1905001"/>
                <a:ext cx="9677400" cy="5562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𝑎𝑏𝑠𝑜𝑟𝑏𝑒𝑑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𝑎𝑠𝑝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𝑎𝑙𝑡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9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"</m:t>
                        </m:r>
                      </m:e>
                      <m:sub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/>
                    </m:sSubSup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9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𝐵𝑢𝑙𝑘</m:t>
                                </m:r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𝑒𝑓𝑓</m:t>
                                </m:r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en-US" sz="19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9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672</m:t>
                            </m:r>
                          </m:den>
                        </m:f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687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1.04</a:t>
                </a:r>
                <a14:m>
                  <m:oMath xmlns:m="http://schemas.openxmlformats.org/officeDocument/2006/math"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23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endParaRPr lang="ar-IQ" sz="1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30" y="1905001"/>
                <a:ext cx="9677400" cy="556243"/>
              </a:xfrm>
              <a:prstGeom prst="rect">
                <a:avLst/>
              </a:prstGeom>
              <a:blipFill rotWithShape="0">
                <a:blip r:embed="rId6"/>
                <a:stretch>
                  <a:fillRect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1143000" y="2819400"/>
                <a:ext cx="7467600" cy="710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𝑒𝑓𝑓𝑒𝑐𝑡𝑖𝑣𝑒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𝑎𝑠𝑝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𝑎𝑙𝑡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en-US" sz="19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9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"</m:t>
                              </m:r>
                            </m:e>
                            <m:sub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/>
                          </m:sSubSup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9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23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94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48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% </m:t>
                      </m:r>
                    </m:oMath>
                  </m:oMathPara>
                </a14:m>
                <a:endParaRPr lang="ar-IQ" sz="1900" i="1" dirty="0">
                  <a:solidFill>
                    <a:srgbClr val="002060"/>
                  </a:solidFill>
                  <a:latin typeface="Cambria Math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19400"/>
                <a:ext cx="7467600" cy="71051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8610601" y="2968191"/>
            <a:ext cx="2235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 4.5 &lt; 5.48 &gt; 6.5  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1435291" y="3886201"/>
                <a:ext cx="2817181" cy="531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𝑉𝐹𝐴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𝑉𝑀𝐴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𝐴𝑉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𝑉𝑀𝐴</m:t>
                        </m:r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291" y="3886201"/>
                <a:ext cx="2817181" cy="5310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288865" y="3880437"/>
                <a:ext cx="3399392" cy="529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16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64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16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64</m:t>
                        </m:r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75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12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865" y="3880437"/>
                <a:ext cx="3399392" cy="5295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168021" y="4345481"/>
            <a:ext cx="663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Or:</a:t>
            </a:r>
            <a:endParaRPr lang="ar-IQ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1372187" y="4868701"/>
                <a:ext cx="4113627" cy="5741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𝑉𝐹𝐴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𝐵𝑢𝑙𝑘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Bulk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</m:func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×%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𝐴𝑉</m:t>
                        </m:r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187" y="4868701"/>
                <a:ext cx="4113627" cy="5741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5334000" y="4879866"/>
                <a:ext cx="3830600" cy="5341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362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48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362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48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04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75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879866"/>
                <a:ext cx="3830600" cy="53412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9150070" y="4884840"/>
            <a:ext cx="1898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 &lt;75 &lt; 85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0386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4099" y="61557"/>
            <a:ext cx="165462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9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6205" y="2971800"/>
            <a:ext cx="109517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43200"/>
            <a:ext cx="6712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asphalt mixture has the following aggregate and asphalt properties. 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1429512" y="672813"/>
            <a:ext cx="41330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aggregate gradation is as follows: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Aggregate 	       %           Bulk G</a:t>
            </a:r>
            <a:r>
              <a:rPr lang="en-US" sz="11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course		       45             2.605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fine 		       47             2.715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mineral filler   	        8              2.725</a:t>
            </a:r>
            <a:endParaRPr lang="ar-IQ" dirty="0"/>
          </a:p>
        </p:txBody>
      </p:sp>
      <p:sp>
        <p:nvSpPr>
          <p:cNvPr id="8" name="Rectangle 7"/>
          <p:cNvSpPr/>
          <p:nvPr/>
        </p:nvSpPr>
        <p:spPr>
          <a:xfrm>
            <a:off x="5585347" y="672813"/>
            <a:ext cx="5089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Asphalt content: 6.4%  by the weight of the total mix</a:t>
            </a:r>
            <a:endParaRPr lang="ar-IQ" dirty="0"/>
          </a:p>
        </p:txBody>
      </p:sp>
      <p:sp>
        <p:nvSpPr>
          <p:cNvPr id="9" name="Rectangle 8"/>
          <p:cNvSpPr/>
          <p:nvPr/>
        </p:nvSpPr>
        <p:spPr>
          <a:xfrm>
            <a:off x="6057404" y="1226811"/>
            <a:ext cx="3004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Tested maximum  Gm = 2.438</a:t>
            </a:r>
            <a:endParaRPr lang="ar-IQ" dirty="0"/>
          </a:p>
        </p:txBody>
      </p:sp>
      <p:sp>
        <p:nvSpPr>
          <p:cNvPr id="11" name="Rectangle 10"/>
          <p:cNvSpPr/>
          <p:nvPr/>
        </p:nvSpPr>
        <p:spPr>
          <a:xfrm>
            <a:off x="6057404" y="1599399"/>
            <a:ext cx="2930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asphalt            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1.01</a:t>
            </a:r>
            <a:endParaRPr lang="ar-IQ" dirty="0"/>
          </a:p>
        </p:txBody>
      </p:sp>
      <p:sp>
        <p:nvSpPr>
          <p:cNvPr id="12" name="Rectangle 11"/>
          <p:cNvSpPr/>
          <p:nvPr/>
        </p:nvSpPr>
        <p:spPr>
          <a:xfrm>
            <a:off x="1442124" y="2151279"/>
            <a:ext cx="9390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various properties  of the mixture if the asphalt content is  5%  by the weight of the total mix and the actual ( bulk) G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2.391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285775" y="3404892"/>
                <a:ext cx="4951868" cy="1021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𝐵𝑢𝑙𝑘</m:t>
                          </m:r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% 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𝑐𝑜𝑢𝑟𝑐𝑒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𝑐𝑜𝑢𝑟𝑐𝑒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% 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𝑓𝑖𝑛𝑒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𝑓𝑖𝑛𝑒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% 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𝑓𝑖𝑙𝑙𝑒𝑟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𝑓𝑖𝑙𝑙𝑒𝑟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775" y="3404892"/>
                <a:ext cx="4951868" cy="10213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6295790" y="3404893"/>
                <a:ext cx="3954224" cy="9270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45</m:t>
                              </m:r>
                            </m:num>
                            <m:den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605</m:t>
                              </m:r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47</m:t>
                              </m:r>
                            </m:num>
                            <m:den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715</m:t>
                              </m:r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725</m:t>
                              </m:r>
                            </m:den>
                          </m:f>
                        </m:den>
                      </m:f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665</m:t>
                      </m:r>
                    </m:oMath>
                  </m:oMathPara>
                </a14:m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790" y="3404893"/>
                <a:ext cx="3954224" cy="92704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1387755" y="4417379"/>
                <a:ext cx="3236142" cy="97071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effective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𝑚𝑎𝑥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755" y="4417379"/>
                <a:ext cx="3236142" cy="97071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4623897" y="4441420"/>
                <a:ext cx="4209294" cy="9251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effective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438</m:t>
                                  </m:r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01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699</m:t>
                          </m:r>
                        </m:e>
                      </m:func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897" y="4441420"/>
                <a:ext cx="4209294" cy="9251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9241611" y="4461787"/>
            <a:ext cx="1443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value is not changing</a:t>
            </a:r>
            <a:endParaRPr lang="ar-IQ" dirty="0"/>
          </a:p>
        </p:txBody>
      </p:sp>
      <p:sp>
        <p:nvSpPr>
          <p:cNvPr id="18" name="Rectangle 17"/>
          <p:cNvSpPr/>
          <p:nvPr/>
        </p:nvSpPr>
        <p:spPr>
          <a:xfrm>
            <a:off x="1346382" y="5402783"/>
            <a:ext cx="2929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asphalt content 5%</a:t>
            </a:r>
            <a:endParaRPr lang="ar-IQ" sz="20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1340695" y="5825640"/>
                <a:ext cx="3971453" cy="97725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calculated</m:t>
                          </m:r>
                          <m:r>
                            <a:rPr lang="en-US" sz="20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max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100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𝑒𝑓𝑓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695" y="5825640"/>
                <a:ext cx="3971453" cy="97725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5799776" y="5825640"/>
                <a:ext cx="4450238" cy="9251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/>
                        <m:e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100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699</m:t>
                                  </m:r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01</m:t>
                                  </m:r>
                                </m:den>
                              </m:f>
                            </m:den>
                          </m:f>
                        </m:e>
                      </m:func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491</m:t>
                      </m:r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776" y="5825640"/>
                <a:ext cx="4450238" cy="9251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3657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136930" y="457201"/>
                <a:ext cx="9677400" cy="5562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𝑎𝑏𝑠𝑜𝑟𝑏𝑒𝑑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𝑎𝑠𝑝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𝑎𝑙𝑡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9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"</m:t>
                        </m:r>
                      </m:e>
                      <m:sub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/>
                    </m:sSubSup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9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𝐵𝑢𝑙𝑘</m:t>
                                </m:r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𝑒𝑓𝑓</m:t>
                                </m:r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en-US" sz="19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9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665</m:t>
                            </m:r>
                          </m:den>
                        </m:f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699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1.0</a:t>
                </a:r>
                <a14:m>
                  <m:oMath xmlns:m="http://schemas.openxmlformats.org/officeDocument/2006/math"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48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endParaRPr lang="ar-IQ" sz="1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30" y="457201"/>
                <a:ext cx="9677400" cy="556243"/>
              </a:xfrm>
              <a:prstGeom prst="rect">
                <a:avLst/>
              </a:prstGeom>
              <a:blipFill rotWithShape="0">
                <a:blip r:embed="rId2"/>
                <a:stretch>
                  <a:fillRect b="-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8029312" y="105024"/>
            <a:ext cx="2982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weight of aggregate</a:t>
            </a:r>
            <a:endParaRPr lang="ar-IQ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219200" y="1676400"/>
                <a:ext cx="7010400" cy="710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𝑒𝑓𝑓𝑒𝑐𝑡𝑖𝑣𝑒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𝑎𝑠𝑝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𝑎𝑙𝑡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9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en-US" sz="19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9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"</m:t>
                              </m:r>
                            </m:e>
                            <m:sub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/>
                          </m:sSubSup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9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48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95</m:t>
                          </m:r>
                        </m:num>
                        <m:den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54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% </m:t>
                      </m:r>
                    </m:oMath>
                  </m:oMathPara>
                </a14:m>
                <a:endParaRPr lang="ar-IQ" sz="1900" i="1" dirty="0">
                  <a:solidFill>
                    <a:srgbClr val="002060"/>
                  </a:solidFill>
                  <a:latin typeface="Cambria Math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676400"/>
                <a:ext cx="7010400" cy="7105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8254621" y="1491734"/>
            <a:ext cx="281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weight of total mix</a:t>
            </a:r>
            <a:endParaRPr lang="ar-IQ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46534" y="1815540"/>
            <a:ext cx="2235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 4.5 &lt; 4.58 &gt; 6.5  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345825" y="2743201"/>
                <a:ext cx="3317062" cy="5834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𝐴𝑉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𝐵𝑢𝑙𝑘</m:t>
                                </m:r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max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𝐺</m:t>
                                    </m:r>
                                  </m:e>
                                </m:func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825" y="2743201"/>
                <a:ext cx="3317062" cy="58349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803400" y="2758460"/>
                <a:ext cx="3110852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391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491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400" y="2758460"/>
                <a:ext cx="3110852" cy="55297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8813425" y="2850280"/>
            <a:ext cx="1898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 3 &lt; 4 &lt; 5  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342107" y="3581400"/>
                <a:ext cx="3320781" cy="572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𝑉𝑀𝐴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00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𝐵𝑢𝑙𝑘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Bulk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</m:func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107" y="3581400"/>
                <a:ext cx="3320781" cy="5722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5049798" y="3581400"/>
                <a:ext cx="3420936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00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391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×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95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665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14.78%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798" y="3581400"/>
                <a:ext cx="3420936" cy="552972"/>
              </a:xfrm>
              <a:prstGeom prst="rect">
                <a:avLst/>
              </a:prstGeom>
              <a:blipFill rotWithShape="0">
                <a:blip r:embed="rId7"/>
                <a:stretch>
                  <a:fillRect r="-890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8759878" y="3682838"/>
            <a:ext cx="1898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 14.7 &gt; 15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372187" y="4868701"/>
                <a:ext cx="4113627" cy="5741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𝑉𝐹𝐴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𝐵𝑢𝑙𝑘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Bulk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</m:func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×%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𝐴𝑉</m:t>
                        </m:r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187" y="4868701"/>
                <a:ext cx="4113627" cy="57419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5334000" y="4879866"/>
                <a:ext cx="3676712" cy="5339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391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54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391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54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01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72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9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879866"/>
                <a:ext cx="3676712" cy="5339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8813426" y="4884840"/>
            <a:ext cx="2235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 70&lt;72.9 &lt; 85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85370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4099" y="61557"/>
            <a:ext cx="1808508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10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07722"/>
            <a:ext cx="7696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 that the compacted HMA mixture with the following properties:</a:t>
            </a:r>
            <a:endParaRPr lang="ar-IQ" sz="2000" dirty="0"/>
          </a:p>
        </p:txBody>
      </p:sp>
      <p:sp>
        <p:nvSpPr>
          <p:cNvPr id="7" name="Rectangle 6"/>
          <p:cNvSpPr/>
          <p:nvPr/>
        </p:nvSpPr>
        <p:spPr>
          <a:xfrm>
            <a:off x="3200401" y="553985"/>
            <a:ext cx="5161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Bulk specific gravity of the mixture Bulk Gm = 2.421</a:t>
            </a:r>
            <a:endParaRPr lang="ar-IQ" dirty="0"/>
          </a:p>
        </p:txBody>
      </p:sp>
      <p:sp>
        <p:nvSpPr>
          <p:cNvPr id="9" name="Rectangle 8"/>
          <p:cNvSpPr/>
          <p:nvPr/>
        </p:nvSpPr>
        <p:spPr>
          <a:xfrm>
            <a:off x="3200401" y="923317"/>
            <a:ext cx="6707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 maximum specific gravity of the mixture max Gm = 2.521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3200400" y="1292649"/>
            <a:ext cx="4174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Asphalt binder specific gravity 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1.03</a:t>
            </a:r>
            <a:endParaRPr lang="ar-IQ" dirty="0"/>
          </a:p>
        </p:txBody>
      </p:sp>
      <p:sp>
        <p:nvSpPr>
          <p:cNvPr id="11" name="Rectangle 10"/>
          <p:cNvSpPr/>
          <p:nvPr/>
        </p:nvSpPr>
        <p:spPr>
          <a:xfrm>
            <a:off x="3200398" y="1661981"/>
            <a:ext cx="5745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Asphalt binder content  Ps = 0.05% by mass of the total mix</a:t>
            </a:r>
            <a:endParaRPr lang="ar-IQ" dirty="0"/>
          </a:p>
        </p:txBody>
      </p:sp>
      <p:sp>
        <p:nvSpPr>
          <p:cNvPr id="8" name="Rectangle 7"/>
          <p:cNvSpPr/>
          <p:nvPr/>
        </p:nvSpPr>
        <p:spPr>
          <a:xfrm>
            <a:off x="3200398" y="2133600"/>
            <a:ext cx="455124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Aggregate properties: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	% of total aggregate	Bulk G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		50%		2.695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		25%		2.611</a:t>
            </a: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		25%		2.655</a:t>
            </a:r>
            <a:endParaRPr lang="ar-IQ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3692551"/>
            <a:ext cx="7357621" cy="262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395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2557" y="177084"/>
            <a:ext cx="109517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514600" y="177085"/>
                <a:ext cx="3430426" cy="971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𝐵𝑢𝑙𝑘</m:t>
                          </m:r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% 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𝑠𝐴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% 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𝑠𝐵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% 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𝑠𝐶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77085"/>
                <a:ext cx="3430426" cy="9711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6252572" y="177085"/>
                <a:ext cx="3954224" cy="9270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50</m:t>
                              </m:r>
                            </m:num>
                            <m:den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695</m:t>
                              </m:r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25</m:t>
                              </m:r>
                            </m:num>
                            <m:den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611</m:t>
                              </m:r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25</m:t>
                              </m:r>
                            </m:num>
                            <m:den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655</m:t>
                              </m:r>
                            </m:den>
                          </m:f>
                        </m:den>
                      </m:f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663</m:t>
                      </m:r>
                    </m:oMath>
                  </m:oMathPara>
                </a14:m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572" y="177085"/>
                <a:ext cx="3954224" cy="92704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547205" y="1171047"/>
                <a:ext cx="3236142" cy="97071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effective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𝑚𝑎𝑥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05" y="1171047"/>
                <a:ext cx="3236142" cy="97071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6096001" y="1148248"/>
                <a:ext cx="3194913" cy="93326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/>
                        <m:e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521</m:t>
                                  </m:r>
                                </m:den>
                              </m:f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03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729</m:t>
                          </m:r>
                        </m:e>
                      </m:func>
                    </m:oMath>
                  </m:oMathPara>
                </a14:m>
                <a:endParaRPr lang="ar-IQ" sz="2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1148248"/>
                <a:ext cx="3194913" cy="93326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179394" y="2175881"/>
                <a:ext cx="9677400" cy="5562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𝑎𝑏𝑠𝑜𝑟𝑏𝑒𝑑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𝑎𝑠𝑝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𝑎𝑙𝑡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9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"</m:t>
                        </m:r>
                      </m:e>
                      <m:sub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/>
                    </m:sSubSup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9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𝐵𝑢𝑙𝑘</m:t>
                                </m:r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𝑒𝑓𝑓</m:t>
                                </m:r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19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en-US" sz="19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9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663</m:t>
                            </m:r>
                          </m:den>
                        </m:f>
                        <m:r>
                          <a:rPr lang="en-US" sz="19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19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729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1.0</a:t>
                </a:r>
                <a14:m>
                  <m:oMath xmlns:m="http://schemas.openxmlformats.org/officeDocument/2006/math"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19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94</m:t>
                    </m:r>
                    <m:r>
                      <a:rPr lang="en-US" sz="190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endParaRPr lang="ar-IQ" sz="1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394" y="2175881"/>
                <a:ext cx="9677400" cy="556243"/>
              </a:xfrm>
              <a:prstGeom prst="rect">
                <a:avLst/>
              </a:prstGeom>
              <a:blipFill rotWithShape="0">
                <a:blip r:embed="rId6"/>
                <a:stretch>
                  <a:fillRect b="-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1242557" y="2819400"/>
                <a:ext cx="7010400" cy="710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𝑒𝑓𝑓𝑒𝑐𝑡𝑖𝑣𝑒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𝑎𝑠𝑝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𝑎𝑙𝑡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9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en-US" sz="19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9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"</m:t>
                              </m:r>
                            </m:e>
                            <m:sub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/>
                          </m:sSubSup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9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9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94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95</m:t>
                          </m:r>
                        </m:num>
                        <m:den>
                          <m:r>
                            <a:rPr lang="en-US" sz="19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19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% </m:t>
                      </m:r>
                    </m:oMath>
                  </m:oMathPara>
                </a14:m>
                <a:endParaRPr lang="ar-IQ" sz="1900" i="1" dirty="0">
                  <a:solidFill>
                    <a:srgbClr val="002060"/>
                  </a:solidFill>
                  <a:latin typeface="Cambria Math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557" y="2819400"/>
                <a:ext cx="7010400" cy="71051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2794997" y="3566141"/>
                <a:ext cx="3317062" cy="5834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𝐴𝑉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𝐵𝑢𝑙𝑘</m:t>
                                </m:r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max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𝐺</m:t>
                                    </m:r>
                                  </m:e>
                                </m:func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997" y="3566141"/>
                <a:ext cx="3317062" cy="58349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6252572" y="3581400"/>
                <a:ext cx="3110852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421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521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572" y="3581400"/>
                <a:ext cx="3110852" cy="55297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2775220" y="4229030"/>
                <a:ext cx="3320781" cy="572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𝑉𝑀𝐴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00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𝐵𝑢𝑙𝑘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Bulk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</m:func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220" y="4229030"/>
                <a:ext cx="3320781" cy="57220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6097298" y="4175153"/>
                <a:ext cx="3299108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00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421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×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95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663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13.6%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98" y="4175153"/>
                <a:ext cx="3299108" cy="552972"/>
              </a:xfrm>
              <a:prstGeom prst="rect">
                <a:avLst/>
              </a:prstGeom>
              <a:blipFill rotWithShape="0">
                <a:blip r:embed="rId11"/>
                <a:stretch>
                  <a:fillRect r="-1109" b="-4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1372187" y="5006854"/>
                <a:ext cx="4113627" cy="5741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𝑉𝐹𝐴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𝐵𝑢𝑙𝑘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Bulk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</m:func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×%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𝐴𝑉</m:t>
                        </m:r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187" y="5006854"/>
                <a:ext cx="4113627" cy="57419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5538556" y="5029200"/>
                <a:ext cx="3857851" cy="529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421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421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03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70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%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556" y="5029200"/>
                <a:ext cx="3857851" cy="52950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2738435" y="5785180"/>
                <a:ext cx="2817181" cy="531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𝑉𝐹𝐴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𝑉𝑀𝐴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𝐴𝑉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𝑉𝑀𝐴</m:t>
                        </m:r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435" y="5785180"/>
                <a:ext cx="2817181" cy="5310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6252573" y="5785179"/>
                <a:ext cx="3038717" cy="529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13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13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70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573" y="5785179"/>
                <a:ext cx="3038717" cy="52950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1360610" y="5785179"/>
            <a:ext cx="663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Or: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34401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228" y="1"/>
            <a:ext cx="5355772" cy="439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37871" y="259869"/>
            <a:ext cx="3904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volume of air voids in total mix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37872" y="801582"/>
            <a:ext cx="36281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S1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volume of effective asphalt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47220" y="1234898"/>
            <a:ext cx="36631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S2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volume of absorbed asphalt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37871" y="1717641"/>
            <a:ext cx="37694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apparent volume of  aggregate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45587" y="2300978"/>
            <a:ext cx="37776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effective volume of  aggregate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02581" y="2716486"/>
            <a:ext cx="3385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bulk volume of  aggregate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37871" y="3125889"/>
            <a:ext cx="3419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voids in mineral aggregate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56761" y="3525999"/>
            <a:ext cx="2986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: total volume of mixture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56761" y="4605895"/>
            <a:ext cx="4561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AV : percentage of air voids in total mix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56762" y="5334000"/>
            <a:ext cx="53708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VMA : percentage of voids in mineral aggregate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47270" y="6248400"/>
            <a:ext cx="5053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VFA : percentage of voids filled with asphalt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7314063" y="4474673"/>
                <a:ext cx="2122184" cy="5675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𝐴𝑉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063" y="4474673"/>
                <a:ext cx="2122184" cy="56752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7466463" y="5250291"/>
                <a:ext cx="2728632" cy="5675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𝑉𝑀𝐴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6463" y="5250291"/>
                <a:ext cx="2728632" cy="5675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7466463" y="6164691"/>
                <a:ext cx="2667718" cy="567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𝑉𝐹𝐴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0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6463" y="6164691"/>
                <a:ext cx="2667718" cy="5679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80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828800" y="100423"/>
                <a:ext cx="7989880" cy="686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Bulk G</a:t>
                </a:r>
                <a:r>
                  <a:rPr lang="en-US" sz="16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bulk specific gravity of combined aggregate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𝐴𝑔𝑔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b>
                        </m:sSub>
                      </m:den>
                    </m:f>
                  </m:oMath>
                </a14:m>
                <a:endParaRPr lang="ar-IQ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00423"/>
                <a:ext cx="7989880" cy="686598"/>
              </a:xfrm>
              <a:prstGeom prst="rect">
                <a:avLst/>
              </a:prstGeom>
              <a:blipFill rotWithShape="0">
                <a:blip r:embed="rId2"/>
                <a:stretch>
                  <a:fillRect l="-1144" b="-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657600" y="818866"/>
                <a:ext cx="3934346" cy="1021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% 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𝑐𝑜𝑢𝑟𝑐𝑒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𝑐𝑜𝑢𝑟𝑐𝑒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% 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𝑓𝑖𝑛𝑒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𝑓𝑖𝑛𝑒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% </m:t>
                              </m:r>
                              <m:r>
                                <a:rPr lang="en-US" sz="2000" i="1" dirty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𝑓𝑖𝑙𝑙𝑒𝑟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𝑓𝑖𝑙𝑙𝑒𝑟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818866"/>
                <a:ext cx="3934346" cy="10213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05075"/>
            <a:ext cx="5334000" cy="363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391400" y="502920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2.64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8735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31076" y="90162"/>
            <a:ext cx="6277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total percentage of asphalt (by weight of the total mix)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74403" y="589844"/>
            <a:ext cx="6061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percentage of aggregate (by weight of the total mix)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1075" y="1175088"/>
            <a:ext cx="1805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+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100%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05041" y="1175088"/>
            <a:ext cx="16337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100 - Ps </a:t>
            </a:r>
            <a:endParaRPr lang="ar-IQ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914633" y="1322771"/>
            <a:ext cx="685800" cy="104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Rectangle 2"/>
          <p:cNvSpPr/>
          <p:nvPr/>
        </p:nvSpPr>
        <p:spPr>
          <a:xfrm>
            <a:off x="1338150" y="1750368"/>
            <a:ext cx="387958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Theoretically in void-less mix</a:t>
            </a:r>
            <a:endParaRPr lang="ar-IQ" sz="2400" dirty="0"/>
          </a:p>
        </p:txBody>
      </p:sp>
      <p:sp>
        <p:nvSpPr>
          <p:cNvPr id="4" name="Rectangle 3"/>
          <p:cNvSpPr/>
          <p:nvPr/>
        </p:nvSpPr>
        <p:spPr>
          <a:xfrm>
            <a:off x="1338150" y="2362201"/>
            <a:ext cx="7047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maximum specific gravity of the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mixture (max 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ar-IQ" sz="2400" dirty="0"/>
          </a:p>
        </p:txBody>
      </p:sp>
      <p:sp>
        <p:nvSpPr>
          <p:cNvPr id="5" name="Rectangle 4"/>
          <p:cNvSpPr/>
          <p:nvPr/>
        </p:nvSpPr>
        <p:spPr>
          <a:xfrm>
            <a:off x="1321770" y="2823866"/>
            <a:ext cx="8291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(max Gm)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testing in the lab. According to (ASTM, D2041)</a:t>
            </a:r>
            <a:endParaRPr lang="ar-IQ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462313" y="3429001"/>
                <a:ext cx="2904641" cy="971741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max</m:t>
                          </m:r>
                        </m:fName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ar-IQ" sz="28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313" y="3429001"/>
                <a:ext cx="2904641" cy="9717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5700160" y="3429001"/>
                <a:ext cx="2904641" cy="969433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effective</m:t>
                          </m:r>
                        </m:fName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ar-IQ" sz="2800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160" y="3429001"/>
                <a:ext cx="2904641" cy="96943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1341858" y="4516075"/>
            <a:ext cx="7560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bulk or actual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gravity of the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mixture (Bulk 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ar-IQ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2462313" y="5092536"/>
                <a:ext cx="5747151" cy="971741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𝐵𝑢𝑙𝑘</m:t>
                          </m:r>
                        </m:fName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func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𝑖𝑛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𝑎𝑖𝑟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𝑖𝑛</m:t>
                                  </m:r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𝑎𝑖𝑟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𝑖𝑛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𝑤𝑎𝑡𝑒𝑟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ar-IQ" sz="2800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313" y="5092536"/>
                <a:ext cx="5747151" cy="9717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1353985" y="6158735"/>
            <a:ext cx="9542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bulk specific gravity (Bulk Gm) is either taken from a core specimen of an existing pavement or a sample compacted in lab</a:t>
            </a:r>
            <a:endParaRPr lang="ar-IQ" sz="2000" dirty="0">
              <a:solidFill>
                <a:srgbClr val="A81F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962401"/>
            <a:ext cx="384752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any other asphalt content </a:t>
            </a:r>
            <a:endParaRPr lang="ar-IQ" sz="2400" dirty="0"/>
          </a:p>
        </p:txBody>
      </p:sp>
      <p:sp>
        <p:nvSpPr>
          <p:cNvPr id="3" name="Rectangle 2"/>
          <p:cNvSpPr/>
          <p:nvPr/>
        </p:nvSpPr>
        <p:spPr>
          <a:xfrm>
            <a:off x="1371933" y="228601"/>
            <a:ext cx="815159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loos uncompact mixture at </a:t>
            </a:r>
            <a:r>
              <a:rPr lang="en-US" sz="2400" b="1" i="1" u="sng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nearly optimum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asphalt content </a:t>
            </a:r>
            <a:endParaRPr lang="ar-IQ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555710" y="906755"/>
                <a:ext cx="4584139" cy="1322093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effective</m:t>
                          </m:r>
                        </m:fName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𝑚𝑎𝑥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𝑚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ar-IQ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710" y="906755"/>
                <a:ext cx="4584139" cy="132209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383098" y="2438401"/>
            <a:ext cx="95135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effective  </a:t>
            </a:r>
            <a:r>
              <a:rPr lang="en-US" sz="2000" i="1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1400" i="1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is a constant property (independent of asphalt content) </a:t>
            </a:r>
          </a:p>
          <a:p>
            <a:pPr algn="ctr"/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conducting a lab test to determine the theoretical max </a:t>
            </a:r>
            <a:r>
              <a:rPr lang="en-US" sz="20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 for a certain Ps, the effective GA could be found and then this equation could be used to determine the max Gm for any other Ps other than optimum without lab test.</a:t>
            </a:r>
            <a:endParaRPr lang="en-US" sz="2000" dirty="0">
              <a:solidFill>
                <a:srgbClr val="A81F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600201" y="4876801"/>
                <a:ext cx="3758273" cy="132850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max</m:t>
                          </m:r>
                        </m:fName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𝑒𝑓𝑓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ar-IQ" sz="28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1" y="4876801"/>
                <a:ext cx="3758273" cy="132850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6673248" y="4869976"/>
                <a:ext cx="4223352" cy="1329018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max</m:t>
                          </m:r>
                        </m:fName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100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100</m:t>
                                  </m:r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𝑒𝑓𝑓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ar-IQ" sz="28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3248" y="4869976"/>
                <a:ext cx="4223352" cy="13290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646588" y="5211320"/>
            <a:ext cx="569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ar-IQ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582003" y="6324600"/>
                <a:ext cx="9648282" cy="519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A81F04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A81F0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A81F0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A81F04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A81F04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A81F0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A81F04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A81F04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A81F04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may represent the asphalt volume in the mix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A81F0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A81F0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A81F04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A81F04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A81F0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A81F04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𝑒𝑓𝑓</m:t>
                            </m:r>
                            <m:r>
                              <a:rPr lang="en-US" i="1">
                                <a:solidFill>
                                  <a:srgbClr val="A81F04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rgbClr val="A81F04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A81F04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A81F04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effective volume of aggregate </a:t>
                </a:r>
                <a:endParaRPr lang="ar-IQ" dirty="0">
                  <a:solidFill>
                    <a:srgbClr val="A81F0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003" y="6324600"/>
                <a:ext cx="9648282" cy="519886"/>
              </a:xfrm>
              <a:prstGeom prst="rect">
                <a:avLst/>
              </a:prstGeom>
              <a:blipFill rotWithShape="0">
                <a:blip r:embed="rId5"/>
                <a:stretch>
                  <a:fillRect l="-569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2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556983" y="381001"/>
                <a:ext cx="3284361" cy="852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𝐴𝑉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983" y="381001"/>
                <a:ext cx="3284361" cy="8526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334001" y="380999"/>
                <a:ext cx="5400453" cy="8626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𝐴𝑉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func>
                              <m:funcPr>
                                <m:ctrlP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32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max</m:t>
                                </m:r>
                              </m:fName>
                              <m:e>
                                <m: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</m:func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𝐵𝑢𝑙𝑘</m:t>
                            </m:r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func>
                              <m:funcPr>
                                <m:ctrlP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32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max</m:t>
                                </m:r>
                              </m:fName>
                              <m:e>
                                <m: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</m:func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1" y="380999"/>
                <a:ext cx="5400453" cy="8626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307842" y="1423392"/>
                <a:ext cx="5192640" cy="87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𝐴𝑉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𝐵𝑢𝑙𝑘</m:t>
                                </m:r>
                                <m: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func>
                                  <m:funcPr>
                                    <m:ctrlPr>
                                      <a:rPr lang="en-US" sz="3200" i="1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320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max</m:t>
                                    </m:r>
                                  </m:fName>
                                  <m:e>
                                    <m:r>
                                      <a:rPr lang="en-US" sz="32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𝐺</m:t>
                                    </m:r>
                                  </m:e>
                                </m:func>
                              </m:e>
                              <m:sub>
                                <m: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42" y="1423392"/>
                <a:ext cx="5192640" cy="8781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556982" y="2667000"/>
            <a:ext cx="2332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it can be derived as: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556982" y="3276600"/>
                <a:ext cx="8641405" cy="7763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𝐴𝑉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−(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982" y="3276600"/>
                <a:ext cx="8641405" cy="77636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733055" y="4343400"/>
                <a:ext cx="7121308" cy="13276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𝐵𝑢𝑙𝑘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func>
                                <m:funcPr>
                                  <m:ctrlP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max</m:t>
                                  </m:r>
                                </m:fName>
                                <m:e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</m:func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ar-IQ" sz="2800" i="1" dirty="0">
                  <a:solidFill>
                    <a:srgbClr val="002060"/>
                  </a:solidFill>
                  <a:latin typeface="Cambria Math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055" y="4343400"/>
                <a:ext cx="7121308" cy="13276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505201" y="5961414"/>
            <a:ext cx="5292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voids should range between ( 3 – 5)</a:t>
            </a:r>
            <a:endParaRPr lang="ar-IQ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338386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556982" y="381001"/>
                <a:ext cx="3624838" cy="852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𝑉𝑀𝐴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982" y="381001"/>
                <a:ext cx="3624838" cy="8526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195887" y="373563"/>
                <a:ext cx="3680559" cy="860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00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𝐵𝑢𝑙𝑘</m:t>
                            </m:r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func>
                              <m:funcPr>
                                <m:ctrlP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32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Bulk</m:t>
                                </m:r>
                              </m:fName>
                              <m:e>
                                <m:r>
                                  <a:rPr lang="en-US" sz="32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</m:func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887" y="373563"/>
                <a:ext cx="3680559" cy="8601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724168" y="2286000"/>
                <a:ext cx="8650701" cy="695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𝑉𝑀𝐴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𝐵𝑢𝑙𝑘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168" y="2286000"/>
                <a:ext cx="8650701" cy="6950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713932" y="3429000"/>
                <a:ext cx="5044651" cy="8510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𝐵𝑢𝑙𝑘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100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𝐵𝑢𝑙𝑘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sz="2400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100</m:t>
                    </m:r>
                    <m:r>
                      <a:rPr lang="en-US" sz="2400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𝐵𝑢𝑙𝑘</m:t>
                            </m:r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𝐵𝑢𝑙𝑘</m:t>
                            </m:r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932" y="3429000"/>
                <a:ext cx="5044651" cy="8510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447800" y="1497470"/>
            <a:ext cx="2595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derived as follows:</a:t>
            </a:r>
            <a:endParaRPr lang="ar-IQ" dirty="0"/>
          </a:p>
        </p:txBody>
      </p:sp>
      <p:sp>
        <p:nvSpPr>
          <p:cNvPr id="9" name="Rectangle 8"/>
          <p:cNvSpPr/>
          <p:nvPr/>
        </p:nvSpPr>
        <p:spPr>
          <a:xfrm>
            <a:off x="4233287" y="4950723"/>
            <a:ext cx="3118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V.M.A = 15 </a:t>
            </a:r>
            <a:endParaRPr lang="ar-IQ" sz="2400" b="1" i="1" u="sng" dirty="0">
              <a:solidFill>
                <a:srgbClr val="A81F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3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556982" y="381001"/>
                <a:ext cx="3621954" cy="852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𝑉𝐹𝐴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sub>
                        </m:sSub>
                      </m:den>
                    </m:f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982" y="381001"/>
                <a:ext cx="3621954" cy="8526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106236" y="381000"/>
                <a:ext cx="4397358" cy="7915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𝑉𝐹𝐴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𝑉𝑀𝐴</m:t>
                        </m:r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𝐴𝑉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𝑉𝑀𝐴</m:t>
                        </m:r>
                      </m:den>
                    </m:f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32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3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6236" y="381000"/>
                <a:ext cx="4397358" cy="7915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558120" y="2016076"/>
                <a:ext cx="7064755" cy="858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%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𝑉𝐹𝐴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)/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𝑉𝑀𝐴</m:t>
                          </m:r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𝐴𝑉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𝑉𝑀𝐴</m:t>
                          </m:r>
                        </m:den>
                      </m:f>
                    </m:oMath>
                  </m:oMathPara>
                </a14:m>
                <a:endParaRPr lang="ar-IQ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120" y="2016076"/>
                <a:ext cx="7064755" cy="8583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558120" y="1338066"/>
            <a:ext cx="3395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derived as follows:</a:t>
            </a:r>
            <a:endParaRPr lang="ar-IQ" sz="2400" dirty="0"/>
          </a:p>
        </p:txBody>
      </p:sp>
      <p:sp>
        <p:nvSpPr>
          <p:cNvPr id="9" name="Rectangle 8"/>
          <p:cNvSpPr/>
          <p:nvPr/>
        </p:nvSpPr>
        <p:spPr>
          <a:xfrm>
            <a:off x="2209800" y="5356784"/>
            <a:ext cx="698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Voids filled asphalt should range between ( 70 – 85)</a:t>
            </a:r>
            <a:endParaRPr lang="ar-IQ" sz="2400" b="1" i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558119" y="3429000"/>
                <a:ext cx="5666936" cy="766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𝑉𝐹𝐴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𝐵𝑢𝑙𝑘</m:t>
                            </m:r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func>
                              <m:funcPr>
                                <m:ctrlP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Bulk</m:t>
                                </m:r>
                              </m:fName>
                              <m:e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</m:func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×%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𝐴𝑉</m:t>
                        </m:r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119" y="3429000"/>
                <a:ext cx="5666936" cy="76674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518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344304" y="762000"/>
                <a:ext cx="9677400" cy="7760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𝑎𝑏𝑠𝑜𝑟𝑏𝑒𝑑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𝑎𝑠𝑝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𝑎𝑙𝑡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"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/>
                    </m:sSubSup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𝐵𝑢𝑙𝑘</m:t>
                                </m:r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𝑒𝑓𝑓</m:t>
                                </m:r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100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ar-IQ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304" y="762000"/>
                <a:ext cx="9677400" cy="7760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401171" y="105813"/>
            <a:ext cx="6039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absorbed asphalt (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weight of aggregate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r-IQ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115704" y="2057400"/>
                <a:ext cx="9906000" cy="777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"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/>
                      </m:sSubSup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).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𝐵𝑢𝑙𝑘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𝑒𝑓𝑓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ar-IQ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704" y="2057400"/>
                <a:ext cx="9906000" cy="7772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401170" y="3429001"/>
            <a:ext cx="5892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effective asphalt (</a:t>
            </a:r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weight of total mix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r-IQ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339754" y="3898626"/>
                <a:ext cx="9677400" cy="1075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𝑒𝑓𝑓𝑒𝑐𝑡𝑖𝑣𝑒</m:t>
                      </m:r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𝑎𝑠𝑝</m:t>
                      </m:r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𝑎𝑙𝑡</m:t>
                      </m:r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100</m:t>
                      </m:r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"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/>
                          </m:sSubSup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IQ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754" y="3898626"/>
                <a:ext cx="9677400" cy="10759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401170" y="1521621"/>
            <a:ext cx="2595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derived as follows: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022446" y="5088973"/>
                <a:ext cx="10026554" cy="1118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sz="200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"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/>
                          </m:sSubSup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446" y="5088973"/>
                <a:ext cx="10026554" cy="1118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413339" y="4697306"/>
            <a:ext cx="2595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derived as follows:</a:t>
            </a:r>
            <a:endParaRPr lang="ar-IQ" dirty="0"/>
          </a:p>
        </p:txBody>
      </p:sp>
      <p:sp>
        <p:nvSpPr>
          <p:cNvPr id="13" name="Rectangle 12"/>
          <p:cNvSpPr/>
          <p:nvPr/>
        </p:nvSpPr>
        <p:spPr>
          <a:xfrm>
            <a:off x="2711130" y="6207678"/>
            <a:ext cx="6750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asphalt should range between ( 4.5 – 6.5)</a:t>
            </a:r>
            <a:endParaRPr lang="ar-IQ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64585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921</Words>
  <Application>Microsoft Office PowerPoint</Application>
  <PresentationFormat>Widescreen</PresentationFormat>
  <Paragraphs>171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Office Theme</vt:lpstr>
      <vt:lpstr>Highway Materials Lecture - 15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Highway Materials Lecture - 15</dc:title>
  <dc:creator>raquim r</dc:creator>
  <cp:lastModifiedBy>raquim r</cp:lastModifiedBy>
  <cp:revision>1</cp:revision>
  <dcterms:created xsi:type="dcterms:W3CDTF">2018-11-18T20:24:07Z</dcterms:created>
  <dcterms:modified xsi:type="dcterms:W3CDTF">2018-11-18T20:24:47Z</dcterms:modified>
</cp:coreProperties>
</file>